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3004800" cy="9753600"/>
  <p:notesSz cx="6858000" cy="9144000"/>
  <p:defaultTextStyle>
    <a:lvl1pPr defTabSz="1295400">
      <a:buClr>
        <a:srgbClr val="000000"/>
      </a:buClr>
      <a:defRPr sz="3400">
        <a:uFill>
          <a:solidFill/>
        </a:uFill>
        <a:latin typeface="+mn-lt"/>
        <a:ea typeface="+mn-ea"/>
        <a:cs typeface="+mn-cs"/>
        <a:sym typeface="Arial"/>
      </a:defRPr>
    </a:lvl1pPr>
    <a:lvl2pPr indent="342900" defTabSz="1295400">
      <a:buClr>
        <a:srgbClr val="000000"/>
      </a:buClr>
      <a:defRPr sz="3400">
        <a:uFill>
          <a:solidFill/>
        </a:uFill>
        <a:latin typeface="+mn-lt"/>
        <a:ea typeface="+mn-ea"/>
        <a:cs typeface="+mn-cs"/>
        <a:sym typeface="Arial"/>
      </a:defRPr>
    </a:lvl2pPr>
    <a:lvl3pPr indent="685800" defTabSz="1295400">
      <a:buClr>
        <a:srgbClr val="000000"/>
      </a:buClr>
      <a:defRPr sz="3400">
        <a:uFill>
          <a:solidFill/>
        </a:uFill>
        <a:latin typeface="+mn-lt"/>
        <a:ea typeface="+mn-ea"/>
        <a:cs typeface="+mn-cs"/>
        <a:sym typeface="Arial"/>
      </a:defRPr>
    </a:lvl3pPr>
    <a:lvl4pPr indent="1028700" defTabSz="1295400">
      <a:buClr>
        <a:srgbClr val="000000"/>
      </a:buClr>
      <a:defRPr sz="3400">
        <a:uFill>
          <a:solidFill/>
        </a:uFill>
        <a:latin typeface="+mn-lt"/>
        <a:ea typeface="+mn-ea"/>
        <a:cs typeface="+mn-cs"/>
        <a:sym typeface="Arial"/>
      </a:defRPr>
    </a:lvl4pPr>
    <a:lvl5pPr indent="1371600" defTabSz="1295400">
      <a:buClr>
        <a:srgbClr val="000000"/>
      </a:buClr>
      <a:defRPr sz="3400">
        <a:uFill>
          <a:solidFill/>
        </a:uFill>
        <a:latin typeface="+mn-lt"/>
        <a:ea typeface="+mn-ea"/>
        <a:cs typeface="+mn-cs"/>
        <a:sym typeface="Arial"/>
      </a:defRPr>
    </a:lvl5pPr>
    <a:lvl6pPr indent="1714500" defTabSz="1295400">
      <a:buClr>
        <a:srgbClr val="000000"/>
      </a:buClr>
      <a:defRPr sz="3400">
        <a:uFill>
          <a:solidFill/>
        </a:uFill>
        <a:latin typeface="+mn-lt"/>
        <a:ea typeface="+mn-ea"/>
        <a:cs typeface="+mn-cs"/>
        <a:sym typeface="Arial"/>
      </a:defRPr>
    </a:lvl6pPr>
    <a:lvl7pPr indent="2057400" defTabSz="1295400">
      <a:buClr>
        <a:srgbClr val="000000"/>
      </a:buClr>
      <a:defRPr sz="3400">
        <a:uFill>
          <a:solidFill/>
        </a:uFill>
        <a:latin typeface="+mn-lt"/>
        <a:ea typeface="+mn-ea"/>
        <a:cs typeface="+mn-cs"/>
        <a:sym typeface="Arial"/>
      </a:defRPr>
    </a:lvl7pPr>
    <a:lvl8pPr indent="2400300" defTabSz="1295400">
      <a:buClr>
        <a:srgbClr val="000000"/>
      </a:buClr>
      <a:defRPr sz="3400">
        <a:uFill>
          <a:solidFill/>
        </a:uFill>
        <a:latin typeface="+mn-lt"/>
        <a:ea typeface="+mn-ea"/>
        <a:cs typeface="+mn-cs"/>
        <a:sym typeface="Arial"/>
      </a:defRPr>
    </a:lvl8pPr>
    <a:lvl9pPr indent="2743200" defTabSz="1295400">
      <a:buClr>
        <a:srgbClr val="000000"/>
      </a:buClr>
      <a:defRPr sz="3400">
        <a:uFill>
          <a:solidFill/>
        </a:uFill>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FCFC"/>
          </a:solidFill>
        </a:fill>
      </a:tcStyle>
    </a:wholeTbl>
    <a:band2H>
      <a:tcTxStyle b="def" i="def"/>
      <a:tcStyle>
        <a:tcBdr/>
        <a:fill>
          <a:solidFill>
            <a:srgbClr val="FDFDFD"/>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FEF"/>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FEF"/>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FEF"/>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p:nvPr>
            <p:ph type="sldImg"/>
          </p:nvPr>
        </p:nvSpPr>
        <p:spPr>
          <a:xfrm>
            <a:off x="1143000" y="685800"/>
            <a:ext cx="4572000" cy="3429000"/>
          </a:xfrm>
          <a:prstGeom prst="rect">
            <a:avLst/>
          </a:prstGeom>
        </p:spPr>
        <p:txBody>
          <a:bodyPr/>
          <a:lstStyle/>
          <a:p>
            <a:pPr lvl="0"/>
          </a:p>
        </p:txBody>
      </p:sp>
      <p:sp>
        <p:nvSpPr>
          <p:cNvPr id="64" name="Shape 64"/>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marL="114300" indent="-114300" defTabSz="1295400">
      <a:spcBef>
        <a:spcPts val="500"/>
      </a:spcBef>
      <a:buSzPct val="125000"/>
      <a:buChar char="•"/>
      <a:defRPr sz="1200">
        <a:uFill>
          <a:solidFill/>
        </a:uFill>
        <a:latin typeface="Verdana"/>
        <a:ea typeface="Verdana"/>
        <a:cs typeface="Verdana"/>
        <a:sym typeface="Verdana"/>
      </a:defRPr>
    </a:lvl1pPr>
    <a:lvl2pPr defTabSz="1295400">
      <a:spcBef>
        <a:spcPts val="500"/>
      </a:spcBef>
      <a:defRPr sz="1200">
        <a:uFill>
          <a:solidFill/>
        </a:uFill>
        <a:latin typeface="Verdana"/>
        <a:ea typeface="Verdana"/>
        <a:cs typeface="Verdana"/>
        <a:sym typeface="Verdana"/>
      </a:defRPr>
    </a:lvl2pPr>
    <a:lvl3pPr defTabSz="1295400">
      <a:spcBef>
        <a:spcPts val="500"/>
      </a:spcBef>
      <a:defRPr sz="1200">
        <a:uFill>
          <a:solidFill/>
        </a:uFill>
        <a:latin typeface="Verdana"/>
        <a:ea typeface="Verdana"/>
        <a:cs typeface="Verdana"/>
        <a:sym typeface="Verdana"/>
      </a:defRPr>
    </a:lvl3pPr>
    <a:lvl4pPr defTabSz="1295400">
      <a:spcBef>
        <a:spcPts val="500"/>
      </a:spcBef>
      <a:defRPr sz="1200">
        <a:uFill>
          <a:solidFill/>
        </a:uFill>
        <a:latin typeface="Verdana"/>
        <a:ea typeface="Verdana"/>
        <a:cs typeface="Verdana"/>
        <a:sym typeface="Verdana"/>
      </a:defRPr>
    </a:lvl4pPr>
    <a:lvl5pPr defTabSz="1295400">
      <a:spcBef>
        <a:spcPts val="500"/>
      </a:spcBef>
      <a:defRPr sz="1200">
        <a:uFill>
          <a:solidFill/>
        </a:uFill>
        <a:latin typeface="Verdana"/>
        <a:ea typeface="Verdana"/>
        <a:cs typeface="Verdana"/>
        <a:sym typeface="Verdana"/>
      </a:defRPr>
    </a:lvl5pPr>
    <a:lvl6pPr defTabSz="1295400">
      <a:spcBef>
        <a:spcPts val="500"/>
      </a:spcBef>
      <a:defRPr sz="1200">
        <a:uFill>
          <a:solidFill/>
        </a:uFill>
        <a:latin typeface="Verdana"/>
        <a:ea typeface="Verdana"/>
        <a:cs typeface="Verdana"/>
        <a:sym typeface="Verdana"/>
      </a:defRPr>
    </a:lvl6pPr>
    <a:lvl7pPr defTabSz="1295400">
      <a:spcBef>
        <a:spcPts val="500"/>
      </a:spcBef>
      <a:defRPr sz="1200">
        <a:uFill>
          <a:solidFill/>
        </a:uFill>
        <a:latin typeface="Verdana"/>
        <a:ea typeface="Verdana"/>
        <a:cs typeface="Verdana"/>
        <a:sym typeface="Verdana"/>
      </a:defRPr>
    </a:lvl7pPr>
    <a:lvl8pPr defTabSz="1295400">
      <a:spcBef>
        <a:spcPts val="500"/>
      </a:spcBef>
      <a:defRPr sz="1200">
        <a:uFill>
          <a:solidFill/>
        </a:uFill>
        <a:latin typeface="Verdana"/>
        <a:ea typeface="Verdana"/>
        <a:cs typeface="Verdana"/>
        <a:sym typeface="Verdana"/>
      </a:defRPr>
    </a:lvl8pPr>
    <a:lvl9pPr defTabSz="1295400">
      <a:spcBef>
        <a:spcPts val="500"/>
      </a:spcBef>
      <a:defRPr sz="1200">
        <a:uFill>
          <a:solidFill/>
        </a:uFill>
        <a:latin typeface="Verdana"/>
        <a:ea typeface="Verdana"/>
        <a:cs typeface="Verdana"/>
        <a:sym typeface="Verdana"/>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sldImg"/>
          </p:nvPr>
        </p:nvSpPr>
        <p:spPr>
          <a:prstGeom prst="rect">
            <a:avLst/>
          </a:prstGeom>
        </p:spPr>
        <p:txBody>
          <a:bodyPr/>
          <a:lstStyle/>
          <a:p>
            <a:pPr lvl="0"/>
          </a:p>
        </p:txBody>
      </p:sp>
      <p:sp>
        <p:nvSpPr>
          <p:cNvPr id="89" name="Shape 89"/>
          <p:cNvSpPr/>
          <p:nvPr>
            <p:ph type="body" sz="quarter" idx="1"/>
          </p:nvPr>
        </p:nvSpPr>
        <p:spPr>
          <a:prstGeom prst="rect">
            <a:avLst/>
          </a:prstGeom>
        </p:spPr>
        <p:txBody>
          <a:bodyPr/>
          <a:lstStyle/>
          <a:p>
            <a:pPr lvl="0" marL="1600200" marR="457200" indent="-228600" defTabSz="457200">
              <a:spcBef>
                <a:spcPts val="0"/>
              </a:spcBef>
              <a:buSzTx/>
              <a:buNone/>
              <a:tabLst>
                <a:tab pos="1371600" algn="l"/>
              </a:tabLst>
              <a:defRPr sz="1800">
                <a:uFillTx/>
              </a:defRPr>
            </a:pPr>
            <a:r>
              <a:rPr sz="2400">
                <a:latin typeface="Wingdings"/>
                <a:ea typeface="Wingdings"/>
                <a:cs typeface="Wingdings"/>
                <a:sym typeface="Wingdings"/>
              </a:rPr>
              <a:t>♣	</a:t>
            </a:r>
            <a:r>
              <a:rPr sz="2400"/>
              <a:t>Instead of replacing old systems, we tend to just download and add whatever is new to what already exists.  Churches need to rewrite their code </a:t>
            </a:r>
            <a:r>
              <a:rPr sz="2400" u="sng"/>
              <a:t>so everyone is clear about what is important and how they should function</a:t>
            </a:r>
            <a:r>
              <a:rPr sz="2400"/>
              <a:t>.  </a:t>
            </a:r>
            <a:endParaRPr sz="2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sldImg"/>
          </p:nvPr>
        </p:nvSpPr>
        <p:spPr>
          <a:prstGeom prst="rect">
            <a:avLst/>
          </a:prstGeom>
        </p:spPr>
        <p:txBody>
          <a:bodyPr/>
          <a:lstStyle/>
          <a:p>
            <a:pPr lvl="0"/>
          </a:p>
        </p:txBody>
      </p:sp>
      <p:sp>
        <p:nvSpPr>
          <p:cNvPr id="205" name="Shape 205"/>
          <p:cNvSpPr/>
          <p:nvPr>
            <p:ph type="body" sz="quarter" idx="1"/>
          </p:nvPr>
        </p:nvSpPr>
        <p:spPr>
          <a:prstGeom prst="rect">
            <a:avLst/>
          </a:prstGeom>
        </p:spPr>
        <p:txBody>
          <a:bodyPr/>
          <a:lstStyle/>
          <a:p>
            <a:pPr lvl="0" marL="0" indent="0">
              <a:buClr>
                <a:srgbClr val="000000"/>
              </a:buClr>
              <a:defRPr sz="1800">
                <a:uFillTx/>
              </a:defRPr>
            </a:pPr>
            <a:r>
              <a:rPr sz="2400">
                <a:uFill>
                  <a:solidFill/>
                </a:uFill>
              </a:rPr>
              <a:t>A simple announcement or church bulletin insert is rarely successful in finding volunteers.  Why?</a:t>
            </a:r>
            <a:endParaRPr sz="2400">
              <a:uFill>
                <a:solidFill/>
              </a:uFill>
            </a:endParaRPr>
          </a:p>
          <a:p>
            <a:pPr lvl="0" marL="0" indent="0">
              <a:buClr>
                <a:srgbClr val="000000"/>
              </a:buClr>
              <a:defRPr sz="1800">
                <a:uFillTx/>
              </a:defRPr>
            </a:pPr>
            <a:r>
              <a:rPr sz="2400">
                <a:uFill>
                  <a:solidFill/>
                </a:uFill>
              </a:rPr>
              <a:t>Because leaders don’t volunteer; they are RECRUITED.  </a:t>
            </a:r>
            <a:endParaRPr sz="2400">
              <a:uFill>
                <a:solidFill/>
              </a:uFill>
            </a:endParaRPr>
          </a:p>
          <a:p>
            <a:pPr lvl="0" marL="0" indent="0">
              <a:buClr>
                <a:srgbClr val="000000"/>
              </a:buClr>
              <a:defRPr sz="1800">
                <a:uFillTx/>
              </a:defRPr>
            </a:pPr>
            <a:endParaRPr sz="2400">
              <a:uFill>
                <a:solidFill/>
              </a:uFill>
            </a:endParaRPr>
          </a:p>
          <a:p>
            <a:pPr lvl="0" marL="0" indent="0">
              <a:buClr>
                <a:srgbClr val="000000"/>
              </a:buClr>
              <a:defRPr sz="1800">
                <a:uFillTx/>
              </a:defRPr>
            </a:pPr>
            <a:r>
              <a:rPr sz="2400">
                <a:uFill>
                  <a:solidFill/>
                </a:uFill>
              </a:rPr>
              <a:t>If you fail to develop a strategy to replace yourself you will:</a:t>
            </a:r>
            <a:endParaRPr sz="2400">
              <a:uFill>
                <a:solidFill/>
              </a:uFill>
            </a:endParaRPr>
          </a:p>
          <a:p>
            <a:pPr lvl="0" marL="0" indent="0">
              <a:buClr>
                <a:srgbClr val="000000"/>
              </a:buClr>
              <a:defRPr sz="1800">
                <a:uFillTx/>
              </a:defRPr>
            </a:pPr>
            <a:r>
              <a:rPr sz="2400">
                <a:uFill>
                  <a:solidFill/>
                </a:uFill>
              </a:rPr>
              <a:t>1. Force talented individuals to remain in the wings.</a:t>
            </a:r>
            <a:endParaRPr sz="2400">
              <a:uFill>
                <a:solidFill/>
              </a:uFill>
            </a:endParaRPr>
          </a:p>
          <a:p>
            <a:pPr lvl="0" marL="0" indent="0">
              <a:buClr>
                <a:srgbClr val="000000"/>
              </a:buClr>
              <a:defRPr sz="1800">
                <a:uFillTx/>
              </a:defRPr>
            </a:pPr>
            <a:r>
              <a:rPr sz="2400">
                <a:uFill>
                  <a:solidFill/>
                </a:uFill>
              </a:rPr>
              <a:t>2. Cause potential leaders to exit to the org.</a:t>
            </a:r>
            <a:endParaRPr sz="2400">
              <a:uFill>
                <a:solidFill/>
              </a:uFill>
            </a:endParaRPr>
          </a:p>
          <a:p>
            <a:pPr lvl="0" marL="0" indent="0">
              <a:buClr>
                <a:srgbClr val="000000"/>
              </a:buClr>
              <a:defRPr sz="1800">
                <a:uFillTx/>
              </a:defRPr>
            </a:pPr>
            <a:r>
              <a:rPr sz="2400">
                <a:uFill>
                  <a:solidFill/>
                </a:uFill>
              </a:rPr>
              <a:t>3. Stifle needed insight from valuable team members.</a:t>
            </a:r>
            <a:endParaRPr sz="2400">
              <a:uFill>
                <a:solidFill/>
              </a:uFill>
            </a:endParaRPr>
          </a:p>
          <a:p>
            <a:pPr lvl="0" marL="0" indent="0">
              <a:buClr>
                <a:srgbClr val="000000"/>
              </a:buClr>
              <a:defRPr sz="1800">
                <a:uFillTx/>
              </a:defRPr>
            </a:pPr>
            <a:r>
              <a:rPr sz="2400">
                <a:uFill>
                  <a:solidFill/>
                </a:uFill>
              </a:rPr>
              <a:t>4. Hinder your ability to recruit volunteers</a:t>
            </a:r>
            <a:endParaRPr sz="2400">
              <a:uFill>
                <a:solidFill/>
              </a:uFill>
            </a:endParaRPr>
          </a:p>
          <a:p>
            <a:pPr lvl="0" marL="0" indent="0">
              <a:buClr>
                <a:srgbClr val="000000"/>
              </a:buClr>
              <a:defRPr sz="1800">
                <a:uFillTx/>
              </a:defRPr>
            </a:pPr>
            <a:r>
              <a:rPr sz="2400">
                <a:uFill>
                  <a:solidFill/>
                </a:uFill>
              </a:rPr>
              <a:t>5. Limit the growth of your programs and ministries.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sldImg"/>
          </p:nvPr>
        </p:nvSpPr>
        <p:spPr>
          <a:prstGeom prst="rect">
            <a:avLst/>
          </a:prstGeom>
        </p:spPr>
        <p:txBody>
          <a:bodyPr/>
          <a:lstStyle/>
          <a:p>
            <a:pPr lvl="0"/>
          </a:p>
        </p:txBody>
      </p:sp>
      <p:sp>
        <p:nvSpPr>
          <p:cNvPr id="103" name="Shape 103"/>
          <p:cNvSpPr/>
          <p:nvPr>
            <p:ph type="body" sz="quarter" idx="1"/>
          </p:nvPr>
        </p:nvSpPr>
        <p:spPr>
          <a:prstGeom prst="rect">
            <a:avLst/>
          </a:prstGeom>
        </p:spPr>
        <p:txBody>
          <a:bodyPr/>
          <a:lstStyle/>
          <a:p>
            <a:pPr lvl="0">
              <a:defRPr sz="1800">
                <a:uFillTx/>
              </a:defRPr>
            </a:pPr>
            <a:r>
              <a:rPr sz="1200">
                <a:uFill>
                  <a:solidFill/>
                </a:uFill>
              </a:rPr>
              <a:t>i.	</a:t>
            </a:r>
            <a:r>
              <a:rPr sz="3600">
                <a:uFill>
                  <a:solidFill/>
                </a:uFill>
              </a:rPr>
              <a:t>How do we know if a church is winning? </a:t>
            </a:r>
            <a:endParaRPr sz="3600">
              <a:uFill>
                <a:solidFill/>
              </a:uFill>
            </a:endParaRPr>
          </a:p>
          <a:p>
            <a:pPr lvl="0" marL="0" marR="457200" indent="0" defTabSz="647700">
              <a:spcBef>
                <a:spcPts val="0"/>
              </a:spcBef>
              <a:buSzTx/>
              <a:buNone/>
              <a:defRPr sz="1800">
                <a:uFillTx/>
              </a:defRPr>
            </a:pPr>
            <a:r>
              <a:rPr sz="3600">
                <a:latin typeface="Times New Roman"/>
                <a:ea typeface="Times New Roman"/>
                <a:cs typeface="Times New Roman"/>
                <a:sym typeface="Times New Roman"/>
              </a:rPr>
              <a:t>Most churches do not have a reliable system for defining and measuring what success looks like at EVERY LEVEL of the organization.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sldImg"/>
          </p:nvPr>
        </p:nvSpPr>
        <p:spPr>
          <a:prstGeom prst="rect">
            <a:avLst/>
          </a:prstGeom>
        </p:spPr>
        <p:txBody>
          <a:bodyPr/>
          <a:lstStyle/>
          <a:p>
            <a:pPr lvl="0"/>
          </a:p>
        </p:txBody>
      </p:sp>
      <p:sp>
        <p:nvSpPr>
          <p:cNvPr id="110" name="Shape 110"/>
          <p:cNvSpPr/>
          <p:nvPr>
            <p:ph type="body" sz="quarter" idx="1"/>
          </p:nvPr>
        </p:nvSpPr>
        <p:spPr>
          <a:prstGeom prst="rect">
            <a:avLst/>
          </a:prstGeom>
        </p:spPr>
        <p:txBody>
          <a:bodyPr/>
          <a:lstStyle/>
          <a:p>
            <a:pPr lvl="0">
              <a:defRPr sz="1800">
                <a:uFillTx/>
              </a:defRPr>
            </a:pPr>
            <a:r>
              <a:rPr sz="1200">
                <a:uFill>
                  <a:solidFill/>
                </a:uFill>
              </a:rPr>
              <a:t>i.	Our people are growing to be like Christ … as demonstrated by their holiness, prayerful pursuit of God, understanding the Word, their devotion to God and one another and by their giving of time, talent and resources.</a:t>
            </a:r>
            <a:endParaRPr sz="1200">
              <a:uFill>
                <a:solidFill/>
              </a:uFill>
            </a:endParaRPr>
          </a:p>
          <a:p>
            <a:pPr lvl="0" marL="0" indent="0">
              <a:buSzTx/>
              <a:buNone/>
              <a:defRPr sz="1800">
                <a:uFillTx/>
              </a:defRPr>
            </a:pPr>
            <a:r>
              <a:rPr sz="1200">
                <a:uFill>
                  <a:solidFill/>
                </a:uFill>
              </a:rPr>
              <a:t>	Our people are understanding their call in Christ … as demonstrated by their commitment to the attending Sunday service, GG and serving in a ministry</a:t>
            </a:r>
            <a:endParaRPr sz="1200">
              <a:uFill>
                <a:solidFill/>
              </a:uFill>
            </a:endParaRPr>
          </a:p>
          <a:p>
            <a:pPr lvl="0" marL="0" indent="0">
              <a:buSzTx/>
              <a:buNone/>
              <a:defRPr sz="1800">
                <a:uFillTx/>
              </a:defRPr>
            </a:pPr>
            <a:r>
              <a:rPr sz="1200">
                <a:uFill>
                  <a:solidFill/>
                </a:uFill>
              </a:rPr>
              <a:t>http://ceruleansanctum.com/2005/01/is-spiritual-growth-measurable.html#.VD4gM75OiZg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sldImg"/>
          </p:nvPr>
        </p:nvSpPr>
        <p:spPr>
          <a:prstGeom prst="rect">
            <a:avLst/>
          </a:prstGeom>
        </p:spPr>
        <p:txBody>
          <a:bodyPr/>
          <a:lstStyle/>
          <a:p>
            <a:pPr lvl="0"/>
          </a:p>
        </p:txBody>
      </p:sp>
      <p:sp>
        <p:nvSpPr>
          <p:cNvPr id="117" name="Shape 117"/>
          <p:cNvSpPr/>
          <p:nvPr>
            <p:ph type="body" sz="quarter" idx="1"/>
          </p:nvPr>
        </p:nvSpPr>
        <p:spPr>
          <a:prstGeom prst="rect">
            <a:avLst/>
          </a:prstGeom>
        </p:spPr>
        <p:txBody>
          <a:bodyPr/>
          <a:lstStyle/>
          <a:p>
            <a:pPr lvl="0">
              <a:defRPr sz="1800">
                <a:uFillTx/>
              </a:defRPr>
            </a:pPr>
            <a:r>
              <a:rPr sz="1200">
                <a:uFill>
                  <a:solidFill/>
                </a:uFill>
              </a:rPr>
              <a:t>i.	Our people are growing to be like Christ … as demonstrated by their holiness, prayerful pursuit of God, understanding the Word, their devotion to God and one another and by their giving of time, talent and resources.</a:t>
            </a:r>
            <a:endParaRPr sz="1200">
              <a:uFill>
                <a:solidFill/>
              </a:uFill>
            </a:endParaRPr>
          </a:p>
          <a:p>
            <a:pPr lvl="0" marL="0" indent="0">
              <a:buSzTx/>
              <a:buNone/>
              <a:defRPr sz="1800">
                <a:uFillTx/>
              </a:defRPr>
            </a:pPr>
            <a:r>
              <a:rPr sz="1200">
                <a:uFill>
                  <a:solidFill/>
                </a:uFill>
              </a:rPr>
              <a:t>	Our people are understanding their call in Christ … as demonstrated by their commitment to the attending Sunday service, GG and serving in a ministry</a:t>
            </a:r>
            <a:endParaRPr sz="1200">
              <a:uFill>
                <a:solidFill/>
              </a:uFill>
            </a:endParaRPr>
          </a:p>
          <a:p>
            <a:pPr lvl="0" marL="0" indent="0">
              <a:buSzTx/>
              <a:buNone/>
              <a:defRPr sz="1800">
                <a:uFillTx/>
              </a:defRPr>
            </a:pPr>
            <a:r>
              <a:rPr sz="1200">
                <a:uFill>
                  <a:solidFill/>
                </a:uFill>
              </a:rPr>
              <a:t>http://ceruleansanctum.com/2005/01/is-spiritual-growth-measurable.html#.VD4gM75OiZg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sldImg"/>
          </p:nvPr>
        </p:nvSpPr>
        <p:spPr>
          <a:prstGeom prst="rect">
            <a:avLst/>
          </a:prstGeom>
        </p:spPr>
        <p:txBody>
          <a:bodyPr/>
          <a:lstStyle/>
          <a:p>
            <a:pPr lvl="0"/>
          </a:p>
        </p:txBody>
      </p:sp>
      <p:sp>
        <p:nvSpPr>
          <p:cNvPr id="124" name="Shape 124"/>
          <p:cNvSpPr/>
          <p:nvPr>
            <p:ph type="body" sz="quarter" idx="1"/>
          </p:nvPr>
        </p:nvSpPr>
        <p:spPr>
          <a:prstGeom prst="rect">
            <a:avLst/>
          </a:prstGeom>
        </p:spPr>
        <p:txBody>
          <a:bodyPr/>
          <a:lstStyle/>
          <a:p>
            <a:pPr lvl="0">
              <a:defRPr sz="1800">
                <a:uFillTx/>
              </a:defRPr>
            </a:pPr>
            <a:r>
              <a:rPr sz="1200">
                <a:uFill>
                  <a:solidFill/>
                </a:uFill>
              </a:rPr>
              <a:t>i.	Our people are growing to be like Christ … as demonstrated by their holiness, prayerful pursuit of God, understanding the Word, their devotion to God and one another and by their giving of time, talent and resources.</a:t>
            </a:r>
            <a:endParaRPr sz="1200">
              <a:uFill>
                <a:solidFill/>
              </a:uFill>
            </a:endParaRPr>
          </a:p>
          <a:p>
            <a:pPr lvl="0" marL="0" indent="0">
              <a:buSzTx/>
              <a:buNone/>
              <a:defRPr sz="1800">
                <a:uFillTx/>
              </a:defRPr>
            </a:pPr>
            <a:r>
              <a:rPr sz="1200">
                <a:uFill>
                  <a:solidFill/>
                </a:uFill>
              </a:rPr>
              <a:t>	Our people are understanding their call in Christ … as demonstrated by their commitment to the attending Sunday service, GG and serving in a ministry</a:t>
            </a:r>
            <a:endParaRPr sz="1200">
              <a:uFill>
                <a:solidFill/>
              </a:uFill>
            </a:endParaRPr>
          </a:p>
          <a:p>
            <a:pPr lvl="0" marL="0" indent="0">
              <a:buSzTx/>
              <a:buNone/>
              <a:defRPr sz="1800">
                <a:uFillTx/>
              </a:defRPr>
            </a:pPr>
            <a:r>
              <a:rPr sz="1200">
                <a:uFill>
                  <a:solidFill/>
                </a:uFill>
              </a:rPr>
              <a:t>http://ceruleansanctum.com/2005/01/is-spiritual-growth-measurable.html#.VD4gM75OiZg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sldImg"/>
          </p:nvPr>
        </p:nvSpPr>
        <p:spPr>
          <a:prstGeom prst="rect">
            <a:avLst/>
          </a:prstGeom>
        </p:spPr>
        <p:txBody>
          <a:bodyPr/>
          <a:lstStyle/>
          <a:p>
            <a:pPr lvl="0"/>
          </a:p>
        </p:txBody>
      </p:sp>
      <p:sp>
        <p:nvSpPr>
          <p:cNvPr id="130" name="Shape 130"/>
          <p:cNvSpPr/>
          <p:nvPr>
            <p:ph type="body" sz="quarter" idx="1"/>
          </p:nvPr>
        </p:nvSpPr>
        <p:spPr>
          <a:prstGeom prst="rect">
            <a:avLst/>
          </a:prstGeom>
        </p:spPr>
        <p:txBody>
          <a:bodyPr/>
          <a:lstStyle/>
          <a:p>
            <a:pPr lvl="0" marL="2400300" marR="457200" defTabSz="647700">
              <a:spcBef>
                <a:spcPts val="0"/>
              </a:spcBef>
              <a:buSzTx/>
              <a:buNone/>
              <a:defRPr sz="1800">
                <a:uFillTx/>
              </a:defRPr>
            </a:pPr>
            <a:r>
              <a:t>i.	Think of this distinction!  What someone desires, and what they need to become who they are supposed to be could be VERY different things!</a:t>
            </a:r>
          </a:p>
          <a:p>
            <a:pPr lvl="0" marL="2400300" marR="457200" defTabSz="647700">
              <a:spcBef>
                <a:spcPts val="0"/>
              </a:spcBef>
              <a:buSzTx/>
              <a:buNone/>
              <a:defRPr sz="1800">
                <a:uFillTx/>
              </a:defRPr>
            </a:pPr>
            <a:endParaRPr>
              <a:latin typeface="Times New Roman"/>
              <a:ea typeface="Times New Roman"/>
              <a:cs typeface="Times New Roman"/>
              <a:sym typeface="Times New Roman"/>
            </a:endParaRPr>
          </a:p>
          <a:p>
            <a:pPr lvl="0" marL="2400300" marR="457200" defTabSz="647700">
              <a:spcBef>
                <a:spcPts val="0"/>
              </a:spcBef>
              <a:buSzTx/>
              <a:buNone/>
              <a:defRPr sz="1800">
                <a:uFillTx/>
              </a:defRPr>
            </a:pPr>
            <a:r>
              <a:t>ii.	When you think programs you start by asking the question, “What is the need?”</a:t>
            </a:r>
          </a:p>
          <a:p>
            <a:pPr lvl="0" marL="2400300" marR="457200" defTabSz="647700">
              <a:spcBef>
                <a:spcPts val="0"/>
              </a:spcBef>
              <a:buSzTx/>
              <a:buNone/>
              <a:defRPr sz="1800">
                <a:uFillTx/>
              </a:defRPr>
            </a:pPr>
          </a:p>
          <a:p>
            <a:pPr lvl="0" marL="2400300" marR="457200" defTabSz="647700">
              <a:spcBef>
                <a:spcPts val="0"/>
              </a:spcBef>
              <a:buSzTx/>
              <a:buNone/>
              <a:defRPr sz="1800">
                <a:uFillTx/>
              </a:defRPr>
            </a:pPr>
            <a:r>
              <a:t>iii.	When you think steps you start by asking, “Where do we want people to be?”  Then the next q, “How are we going to get them there?”</a:t>
            </a:r>
          </a:p>
          <a:p>
            <a:pPr lvl="0" marL="2400300" marR="457200" defTabSz="647700">
              <a:spcBef>
                <a:spcPts val="0"/>
              </a:spcBef>
              <a:buSzTx/>
              <a:buNone/>
              <a:defRPr sz="1800">
                <a:uFillTx/>
              </a:defRPr>
            </a:pPr>
          </a:p>
          <a:p>
            <a:pPr lvl="0" marL="2400300" marR="457200" defTabSz="647700">
              <a:spcBef>
                <a:spcPts val="0"/>
              </a:spcBef>
              <a:buSzTx/>
              <a:buNone/>
              <a:defRPr sz="1800">
                <a:uFillTx/>
              </a:defRPr>
            </a:pPr>
            <a:r>
              <a:t>iv.	This causes a ministry to be a STEP – it is created to lead someone toward the WIN.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lvl="0"/>
          </a:p>
        </p:txBody>
      </p:sp>
      <p:sp>
        <p:nvSpPr>
          <p:cNvPr id="170" name="Shape 170"/>
          <p:cNvSpPr/>
          <p:nvPr>
            <p:ph type="body" sz="quarter" idx="1"/>
          </p:nvPr>
        </p:nvSpPr>
        <p:spPr>
          <a:prstGeom prst="rect">
            <a:avLst/>
          </a:prstGeom>
        </p:spPr>
        <p:txBody>
          <a:bodyPr/>
          <a:lstStyle/>
          <a:p>
            <a:pPr lvl="0" marL="0" indent="0">
              <a:buClr>
                <a:srgbClr val="000000"/>
              </a:buClr>
              <a:defRPr sz="1800">
                <a:uFillTx/>
              </a:defRPr>
            </a:pPr>
            <a:r>
              <a:rPr sz="3600">
                <a:uFill>
                  <a:solidFill/>
                </a:uFill>
              </a:rPr>
              <a:t>How does someone become an actively involved disciple of Christ at our church?</a:t>
            </a:r>
            <a:endParaRPr sz="3600">
              <a:uFill>
                <a:solidFill/>
              </a:uFill>
            </a:endParaRPr>
          </a:p>
          <a:p>
            <a:pPr lvl="0" marL="0" indent="0">
              <a:buClr>
                <a:srgbClr val="000000"/>
              </a:buClr>
              <a:defRPr sz="1800">
                <a:uFillTx/>
              </a:defRPr>
            </a:pPr>
            <a:r>
              <a:rPr sz="2400">
                <a:uFill>
                  <a:solidFill/>
                </a:uFill>
              </a:rPr>
              <a:t>How will people best become disciples of Christ?  SMALL GROUPS with meaningful relationships.</a:t>
            </a:r>
            <a:endParaRPr sz="2400">
              <a:uFill>
                <a:solidFill/>
              </a:uFill>
            </a:endParaRPr>
          </a:p>
          <a:p>
            <a:pPr lvl="0" marL="0" indent="0">
              <a:buClr>
                <a:srgbClr val="000000"/>
              </a:buClr>
              <a:defRPr sz="1800">
                <a:uFillTx/>
              </a:defRPr>
            </a:pPr>
            <a:r>
              <a:rPr sz="2400">
                <a:uFill>
                  <a:solidFill/>
                </a:uFill>
              </a:rPr>
              <a:t>1. THIS IS HOME PLATE.</a:t>
            </a:r>
            <a:endParaRPr sz="2400">
              <a:uFill>
                <a:solidFill/>
              </a:uFill>
            </a:endParaRPr>
          </a:p>
          <a:p>
            <a:pPr lvl="0" marL="0" indent="0">
              <a:buClr>
                <a:srgbClr val="000000"/>
              </a:buClr>
              <a:defRPr sz="1800">
                <a:uFillTx/>
              </a:defRPr>
            </a:pPr>
            <a:r>
              <a:rPr sz="2400">
                <a:uFill>
                  <a:solidFill/>
                </a:uFill>
              </a:rPr>
              <a:t>2. Foyer - Large environment, worship service, make people feel like guests.</a:t>
            </a:r>
            <a:endParaRPr sz="2400">
              <a:uFill>
                <a:solidFill/>
              </a:uFill>
            </a:endParaRPr>
          </a:p>
          <a:p>
            <a:pPr lvl="0" marL="0" indent="0">
              <a:buClr>
                <a:srgbClr val="000000"/>
              </a:buClr>
              <a:defRPr sz="1800">
                <a:uFillTx/>
              </a:defRPr>
            </a:pPr>
            <a:r>
              <a:rPr sz="2400">
                <a:uFill>
                  <a:solidFill/>
                </a:uFill>
              </a:rPr>
              <a:t>3. The Living Room - Creating environments where people feel like they are friends with someone. </a:t>
            </a:r>
            <a:endParaRPr sz="2400">
              <a:uFill>
                <a:solidFill/>
              </a:uFill>
            </a:endParaRPr>
          </a:p>
          <a:p>
            <a:pPr lvl="0" marL="0" indent="0">
              <a:buClr>
                <a:srgbClr val="000000"/>
              </a:buClr>
              <a:defRPr sz="1800">
                <a:uFillTx/>
              </a:defRPr>
            </a:pPr>
            <a:r>
              <a:rPr sz="2400">
                <a:uFill>
                  <a:solidFill/>
                </a:uFill>
              </a:rPr>
              <a:t>4. The Kitchen Table - The small group, where people begin to feel like family and are likely to be honest with the real issues that will help them become like Christ.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sldImg"/>
          </p:nvPr>
        </p:nvSpPr>
        <p:spPr>
          <a:prstGeom prst="rect">
            <a:avLst/>
          </a:prstGeom>
        </p:spPr>
        <p:txBody>
          <a:bodyPr/>
          <a:lstStyle/>
          <a:p>
            <a:pPr lvl="0"/>
          </a:p>
        </p:txBody>
      </p:sp>
      <p:sp>
        <p:nvSpPr>
          <p:cNvPr id="193" name="Shape 193"/>
          <p:cNvSpPr/>
          <p:nvPr>
            <p:ph type="body" sz="quarter" idx="1"/>
          </p:nvPr>
        </p:nvSpPr>
        <p:spPr>
          <a:prstGeom prst="rect">
            <a:avLst/>
          </a:prstGeom>
        </p:spPr>
        <p:txBody>
          <a:bodyPr/>
          <a:lstStyle>
            <a:lvl1pPr marL="0" indent="0">
              <a:buClr>
                <a:srgbClr val="000000"/>
              </a:buClr>
              <a:defRPr sz="1800"/>
            </a:lvl1pPr>
          </a:lstStyle>
          <a:p>
            <a:pPr lvl="0">
              <a:defRPr>
                <a:uFillTx/>
              </a:defRPr>
            </a:pPr>
            <a:r>
              <a:rPr>
                <a:uFill>
                  <a:solidFill/>
                </a:uFill>
              </a:rPr>
              <a:t>We have believed what we believe for so long we don’t know how an unbeliever things anymore.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lvl="0"/>
          </a:p>
        </p:txBody>
      </p:sp>
      <p:sp>
        <p:nvSpPr>
          <p:cNvPr id="199" name="Shape 199"/>
          <p:cNvSpPr/>
          <p:nvPr>
            <p:ph type="body" sz="quarter" idx="1"/>
          </p:nvPr>
        </p:nvSpPr>
        <p:spPr>
          <a:prstGeom prst="rect">
            <a:avLst/>
          </a:prstGeom>
        </p:spPr>
        <p:txBody>
          <a:bodyPr/>
          <a:lstStyle/>
          <a:p>
            <a:pPr lvl="0" marL="0" indent="0">
              <a:buClr>
                <a:srgbClr val="000000"/>
              </a:buClr>
              <a:defRPr sz="1800">
                <a:uFillTx/>
              </a:defRPr>
            </a:pPr>
            <a:r>
              <a:rPr sz="2400">
                <a:uFill>
                  <a:solidFill/>
                </a:uFill>
              </a:rPr>
              <a:t>When was the last time that we heard from those not going to church?  </a:t>
            </a:r>
            <a:endParaRPr sz="2400">
              <a:uFill>
                <a:solidFill/>
              </a:uFill>
            </a:endParaRPr>
          </a:p>
          <a:p>
            <a:pPr lvl="0" marL="0" indent="0">
              <a:buClr>
                <a:srgbClr val="000000"/>
              </a:buClr>
              <a:defRPr sz="1800">
                <a:uFillTx/>
              </a:defRPr>
            </a:pPr>
            <a:endParaRPr sz="2400">
              <a:uFill>
                <a:solidFill/>
              </a:uFill>
            </a:endParaRPr>
          </a:p>
          <a:p>
            <a:pPr lvl="0" marL="0" indent="0">
              <a:buClr>
                <a:srgbClr val="000000"/>
              </a:buClr>
              <a:defRPr sz="1800">
                <a:uFillTx/>
              </a:defRPr>
            </a:pPr>
            <a:r>
              <a:rPr sz="2400">
                <a:uFill>
                  <a:solidFill/>
                </a:uFill>
              </a:rPr>
              <a:t>You don’t hear from them because they aren’t there!</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Slide">
    <p:spTree>
      <p:nvGrpSpPr>
        <p:cNvPr id="1" name=""/>
        <p:cNvGrpSpPr/>
        <p:nvPr/>
      </p:nvGrpSpPr>
      <p:grpSpPr>
        <a:xfrm>
          <a:off x="0" y="0"/>
          <a:ext cx="0" cy="0"/>
          <a:chOff x="0" y="0"/>
          <a:chExt cx="0" cy="0"/>
        </a:xfrm>
      </p:grpSpPr>
      <p:sp>
        <p:nvSpPr>
          <p:cNvPr id="12" name="Shape 12"/>
          <p:cNvSpPr/>
          <p:nvPr/>
        </p:nvSpPr>
        <p:spPr>
          <a:xfrm>
            <a:off x="9031" y="9207500"/>
            <a:ext cx="12877801" cy="0"/>
          </a:xfrm>
          <a:prstGeom prst="line">
            <a:avLst/>
          </a:prstGeom>
          <a:ln w="12700">
            <a:solidFill/>
            <a:round/>
          </a:ln>
        </p:spPr>
        <p:txBody>
          <a:bodyPr lIns="0" tIns="0" rIns="0" bIns="0"/>
          <a:lstStyle/>
          <a:p>
            <a:pPr lvl="0" defTabSz="457200">
              <a:buClrTx/>
              <a:defRPr sz="1200">
                <a:uFillTx/>
                <a:latin typeface="Helvetica"/>
                <a:ea typeface="Helvetica"/>
                <a:cs typeface="Helvetica"/>
                <a:sym typeface="Helvetica"/>
              </a:defRPr>
            </a:pPr>
          </a:p>
        </p:txBody>
      </p:sp>
      <p:sp>
        <p:nvSpPr>
          <p:cNvPr id="13" name="Shape 13"/>
          <p:cNvSpPr/>
          <p:nvPr/>
        </p:nvSpPr>
        <p:spPr>
          <a:xfrm>
            <a:off x="22577" y="9412534"/>
            <a:ext cx="8890001" cy="228601"/>
          </a:xfrm>
          <a:prstGeom prst="rect">
            <a:avLst/>
          </a:prstGeom>
          <a:ln>
            <a:round/>
          </a:ln>
          <a:extLst>
            <a:ext uri="{C572A759-6A51-4108-AA02-DFA0A04FC94B}">
              <ma14:wrappingTextBoxFlag xmlns:ma14="http://schemas.microsoft.com/office/mac/drawingml/2011/main" val="1"/>
            </a:ext>
          </a:extLst>
        </p:spPr>
        <p:txBody>
          <a:bodyPr lIns="38100" tIns="38100" rIns="38100" bIns="38100" anchor="ctr">
            <a:spAutoFit/>
          </a:bodyPr>
          <a:lstStyle>
            <a:lvl1pPr>
              <a:defRPr sz="1100">
                <a:solidFill>
                  <a:srgbClr val="FFFFFF"/>
                </a:solidFill>
                <a:uFill>
                  <a:solidFill>
                    <a:srgbClr val="FFFFFF"/>
                  </a:solidFill>
                </a:uFill>
              </a:defRPr>
            </a:lvl1pPr>
          </a:lstStyle>
          <a:p>
            <a:pPr lvl="0">
              <a:defRPr sz="1800">
                <a:solidFill>
                  <a:srgbClr val="000000"/>
                </a:solidFill>
                <a:uFillTx/>
              </a:defRPr>
            </a:pPr>
            <a:r>
              <a:rPr sz="1100">
                <a:solidFill>
                  <a:srgbClr val="FFFFFF"/>
                </a:solidFill>
                <a:uFill>
                  <a:solidFill>
                    <a:srgbClr val="FFFFFF"/>
                  </a:solidFill>
                </a:uFill>
              </a:rPr>
              <a:t>© New Hope Town, 2012			Leadership Training School</a:t>
            </a:r>
          </a:p>
        </p:txBody>
      </p:sp>
      <p:pic>
        <p:nvPicPr>
          <p:cNvPr id="14" name="NHT-lts-openningslide-blank-4.jpg"/>
          <p:cNvPicPr/>
          <p:nvPr/>
        </p:nvPicPr>
        <p:blipFill>
          <a:blip r:embed="rId2">
            <a:extLst/>
          </a:blip>
          <a:stretch>
            <a:fillRect/>
          </a:stretch>
        </p:blipFill>
        <p:spPr>
          <a:xfrm>
            <a:off x="0" y="0"/>
            <a:ext cx="13004800" cy="9753600"/>
          </a:xfrm>
          <a:prstGeom prst="rect">
            <a:avLst/>
          </a:prstGeom>
          <a:ln w="12700">
            <a:miter lim="400000"/>
          </a:ln>
        </p:spPr>
      </p:pic>
      <p:sp>
        <p:nvSpPr>
          <p:cNvPr id="15" name="Shape 15"/>
          <p:cNvSpPr/>
          <p:nvPr>
            <p:ph type="body" idx="1"/>
          </p:nvPr>
        </p:nvSpPr>
        <p:spPr>
          <a:xfrm>
            <a:off x="3136900" y="762000"/>
            <a:ext cx="9105900" cy="3251200"/>
          </a:xfrm>
          <a:prstGeom prst="rect">
            <a:avLst/>
          </a:prstGeom>
        </p:spPr>
        <p:txBody>
          <a:bodyPr/>
          <a:lstStyle>
            <a:lvl1pPr marL="0" indent="0" algn="ctr">
              <a:buSzTx/>
              <a:buFontTx/>
              <a:buNone/>
            </a:lvl1pPr>
            <a:lvl2pPr marL="647700" indent="0" algn="ctr">
              <a:spcBef>
                <a:spcPts val="600"/>
              </a:spcBef>
              <a:buSzTx/>
              <a:buFontTx/>
              <a:buNone/>
              <a:defRPr sz="2800"/>
            </a:lvl2pPr>
            <a:lvl3pPr marL="1295400" indent="0" algn="ctr">
              <a:spcBef>
                <a:spcPts val="600"/>
              </a:spcBef>
              <a:buSzTx/>
              <a:buFontTx/>
              <a:buNone/>
              <a:defRPr sz="2400"/>
            </a:lvl3pPr>
            <a:lvl4pPr marL="1955800" indent="0" algn="ctr">
              <a:spcBef>
                <a:spcPts val="400"/>
              </a:spcBef>
              <a:buSzTx/>
              <a:buFontTx/>
              <a:buNone/>
              <a:defRPr sz="1800"/>
            </a:lvl4pPr>
            <a:lvl5pPr marL="2603500" indent="0" algn="ctr">
              <a:spcBef>
                <a:spcPts val="400"/>
              </a:spcBef>
              <a:buSzTx/>
              <a:buFontTx/>
              <a:buNone/>
              <a:defRPr sz="1800"/>
            </a:lvl5pPr>
          </a:lstStyle>
          <a:p>
            <a:pPr lvl="0">
              <a:defRPr sz="1800">
                <a:uFillTx/>
              </a:defRPr>
            </a:pPr>
            <a:r>
              <a:rPr sz="3400">
                <a:uFill>
                  <a:solidFill/>
                </a:uFill>
              </a:rPr>
              <a:t>Body Level One</a:t>
            </a:r>
            <a:endParaRPr sz="3400">
              <a:uFill>
                <a:solidFill/>
              </a:uFill>
            </a:endParaRPr>
          </a:p>
          <a:p>
            <a:pPr lvl="1">
              <a:defRPr sz="1800">
                <a:uFillTx/>
              </a:defRPr>
            </a:pPr>
            <a:r>
              <a:rPr sz="2800">
                <a:uFill>
                  <a:solidFill/>
                </a:uFill>
              </a:rPr>
              <a:t>Body Level Two</a:t>
            </a:r>
            <a:endParaRPr sz="2800">
              <a:uFill>
                <a:solidFill/>
              </a:uFill>
            </a:endParaRPr>
          </a:p>
          <a:p>
            <a:pPr lvl="2">
              <a:defRPr sz="1800">
                <a:uFillTx/>
              </a:defRPr>
            </a:pPr>
            <a:r>
              <a:rPr sz="2400">
                <a:uFill>
                  <a:solidFill/>
                </a:uFill>
              </a:rPr>
              <a:t>Body Level Three</a:t>
            </a:r>
            <a:endParaRPr sz="2400">
              <a:uFill>
                <a:solidFill/>
              </a:uFill>
            </a:endParaRPr>
          </a:p>
          <a:p>
            <a:pPr lvl="3">
              <a:defRPr>
                <a:uFillTx/>
              </a:defRPr>
            </a:pPr>
            <a:r>
              <a:rPr>
                <a:uFill>
                  <a:solidFill/>
                </a:uFill>
              </a:rPr>
              <a:t>Body Level Four</a:t>
            </a:r>
            <a:endParaRPr>
              <a:uFill>
                <a:solidFill/>
              </a:uFill>
            </a:endParaRPr>
          </a:p>
          <a:p>
            <a:pPr lvl="4">
              <a:defRPr>
                <a:uFillTx/>
              </a:defRPr>
            </a:pPr>
            <a:r>
              <a:rPr>
                <a:uFill>
                  <a:solidFill/>
                </a:uFill>
              </a:rPr>
              <a:t>Body Level Five</a:t>
            </a:r>
          </a:p>
        </p:txBody>
      </p:sp>
      <p:sp>
        <p:nvSpPr>
          <p:cNvPr id="16" name="Shape 16"/>
          <p:cNvSpPr/>
          <p:nvPr>
            <p:ph type="sldNum" sz="quarter" idx="2"/>
          </p:nvPr>
        </p:nvSpPr>
        <p:spPr>
          <a:prstGeom prst="rect">
            <a:avLst/>
          </a:prstGeom>
        </p:spPr>
        <p:txBody>
          <a:bodyPr/>
          <a:lstStyle>
            <a:lvl1pPr>
              <a:defRPr>
                <a:solidFill>
                  <a:srgbClr val="FFFFFF"/>
                </a:solidFill>
              </a:defRPr>
            </a:lvl1p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 Title and Content">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b="0" sz="1800">
                <a:uFillTx/>
              </a:defRPr>
            </a:pPr>
            <a:r>
              <a:rPr b="1" sz="4400">
                <a:uFill>
                  <a:solidFill/>
                </a:uFill>
              </a:rPr>
              <a:t>Title Text</a:t>
            </a:r>
          </a:p>
        </p:txBody>
      </p:sp>
      <p:sp>
        <p:nvSpPr>
          <p:cNvPr id="19" name="Shape 19"/>
          <p:cNvSpPr/>
          <p:nvPr>
            <p:ph type="body" idx="1"/>
          </p:nvPr>
        </p:nvSpPr>
        <p:spPr>
          <a:prstGeom prst="rect">
            <a:avLst/>
          </a:prstGeom>
        </p:spPr>
        <p:txBody>
          <a:bodyPr/>
          <a:lstStyle>
            <a:lvl2pPr marL="742950" indent="-285750">
              <a:spcBef>
                <a:spcPts val="600"/>
              </a:spcBef>
              <a:buFontTx/>
              <a:buChar char="»"/>
              <a:defRPr sz="2800"/>
            </a:lvl2pPr>
            <a:lvl3pPr marL="1143000" indent="-228600">
              <a:spcBef>
                <a:spcPts val="600"/>
              </a:spcBef>
              <a:buFontTx/>
              <a:buChar char="–"/>
              <a:defRPr sz="2400"/>
            </a:lvl3pPr>
            <a:lvl4pPr marL="1600200" indent="-228600">
              <a:spcBef>
                <a:spcPts val="400"/>
              </a:spcBef>
              <a:defRPr sz="1800"/>
            </a:lvl4pPr>
            <a:lvl5pPr marL="2057400" indent="-228600">
              <a:spcBef>
                <a:spcPts val="400"/>
              </a:spcBef>
              <a:buFontTx/>
              <a:buChar char="»"/>
              <a:defRPr sz="1800"/>
            </a:lvl5pPr>
          </a:lstStyle>
          <a:p>
            <a:pPr lvl="0">
              <a:defRPr sz="1800">
                <a:uFillTx/>
              </a:defRPr>
            </a:pPr>
            <a:r>
              <a:rPr sz="3400">
                <a:uFill>
                  <a:solidFill/>
                </a:uFill>
              </a:rPr>
              <a:t>Body Level One</a:t>
            </a:r>
            <a:endParaRPr sz="3400">
              <a:uFill>
                <a:solidFill/>
              </a:uFill>
            </a:endParaRPr>
          </a:p>
          <a:p>
            <a:pPr lvl="1">
              <a:defRPr sz="1800">
                <a:uFillTx/>
              </a:defRPr>
            </a:pPr>
            <a:r>
              <a:rPr sz="2800">
                <a:uFill>
                  <a:solidFill/>
                </a:uFill>
              </a:rPr>
              <a:t>Body Level Two</a:t>
            </a:r>
            <a:endParaRPr sz="2800">
              <a:uFill>
                <a:solidFill/>
              </a:uFill>
            </a:endParaRPr>
          </a:p>
          <a:p>
            <a:pPr lvl="2">
              <a:defRPr sz="1800">
                <a:uFillTx/>
              </a:defRPr>
            </a:pPr>
            <a:r>
              <a:rPr sz="2400">
                <a:uFill>
                  <a:solidFill/>
                </a:uFill>
              </a:rPr>
              <a:t>Body Level Three</a:t>
            </a:r>
            <a:endParaRPr sz="2400">
              <a:uFill>
                <a:solidFill/>
              </a:uFill>
            </a:endParaRPr>
          </a:p>
          <a:p>
            <a:pPr lvl="3">
              <a:defRPr>
                <a:uFillTx/>
              </a:defRPr>
            </a:pPr>
            <a:r>
              <a:rPr>
                <a:uFill>
                  <a:solidFill/>
                </a:uFill>
              </a:rPr>
              <a:t>Body Level Four</a:t>
            </a:r>
            <a:endParaRPr>
              <a:uFill>
                <a:solidFill/>
              </a:uFill>
            </a:endParaRPr>
          </a:p>
          <a:p>
            <a:pPr lvl="4">
              <a:defRPr>
                <a:uFillTx/>
              </a:defRPr>
            </a:pPr>
            <a:r>
              <a:rPr>
                <a:uFill>
                  <a:solidFill/>
                </a:uFill>
              </a:rPr>
              <a:t>Body Level Five</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and Content">
    <p:spTree>
      <p:nvGrpSpPr>
        <p:cNvPr id="1" name=""/>
        <p:cNvGrpSpPr/>
        <p:nvPr/>
      </p:nvGrpSpPr>
      <p:grpSpPr>
        <a:xfrm>
          <a:off x="0" y="0"/>
          <a:ext cx="0" cy="0"/>
          <a:chOff x="0" y="0"/>
          <a:chExt cx="0" cy="0"/>
        </a:xfrm>
      </p:grpSpPr>
      <p:grpSp>
        <p:nvGrpSpPr>
          <p:cNvPr id="24" name="Group 24"/>
          <p:cNvGrpSpPr/>
          <p:nvPr/>
        </p:nvGrpSpPr>
        <p:grpSpPr>
          <a:xfrm>
            <a:off x="-1" y="2032000"/>
            <a:ext cx="13007060" cy="213360"/>
            <a:chOff x="0" y="0"/>
            <a:chExt cx="13007058" cy="213359"/>
          </a:xfrm>
        </p:grpSpPr>
        <p:sp>
          <p:nvSpPr>
            <p:cNvPr id="22" name="Shape 22"/>
            <p:cNvSpPr/>
            <p:nvPr/>
          </p:nvSpPr>
          <p:spPr>
            <a:xfrm>
              <a:off x="0" y="0"/>
              <a:ext cx="13007059" cy="106115"/>
            </a:xfrm>
            <a:prstGeom prst="rect">
              <a:avLst/>
            </a:prstGeom>
            <a:gradFill flip="none" rotWithShape="1">
              <a:gsLst>
                <a:gs pos="0">
                  <a:srgbClr val="C8C8C8"/>
                </a:gs>
                <a:gs pos="50000">
                  <a:srgbClr val="EFEFEF"/>
                </a:gs>
                <a:gs pos="100000">
                  <a:srgbClr val="C8C8C8"/>
                </a:gs>
              </a:gsLst>
              <a:lin ang="0" scaled="0"/>
            </a:gradFill>
            <a:ln w="3175" cap="flat">
              <a:noFill/>
              <a:round/>
            </a:ln>
            <a:effectLst/>
          </p:spPr>
          <p:txBody>
            <a:bodyPr wrap="square" lIns="38100" tIns="38100" rIns="38100" bIns="38100" numCol="1" anchor="ctr">
              <a:noAutofit/>
            </a:bodyPr>
            <a:lstStyle/>
            <a:p>
              <a:pPr lvl="0">
                <a:defRPr sz="3000"/>
              </a:pPr>
            </a:p>
          </p:txBody>
        </p:sp>
        <p:sp>
          <p:nvSpPr>
            <p:cNvPr id="23" name="Shape 23"/>
            <p:cNvSpPr/>
            <p:nvPr/>
          </p:nvSpPr>
          <p:spPr>
            <a:xfrm>
              <a:off x="0" y="162559"/>
              <a:ext cx="13007059" cy="50801"/>
            </a:xfrm>
            <a:prstGeom prst="rect">
              <a:avLst/>
            </a:prstGeom>
            <a:gradFill flip="none" rotWithShape="1">
              <a:gsLst>
                <a:gs pos="0">
                  <a:srgbClr val="8E8E8E"/>
                </a:gs>
                <a:gs pos="50000">
                  <a:srgbClr val="D7D7D7"/>
                </a:gs>
                <a:gs pos="100000">
                  <a:srgbClr val="8E8E8E"/>
                </a:gs>
              </a:gsLst>
              <a:lin ang="0" scaled="0"/>
            </a:gradFill>
            <a:ln w="3175" cap="flat">
              <a:noFill/>
              <a:round/>
            </a:ln>
            <a:effectLst/>
          </p:spPr>
          <p:txBody>
            <a:bodyPr wrap="square" lIns="38100" tIns="38100" rIns="38100" bIns="38100" numCol="1" anchor="ctr">
              <a:noAutofit/>
            </a:bodyPr>
            <a:lstStyle/>
            <a:p>
              <a:pPr lvl="0">
                <a:defRPr sz="3000"/>
              </a:pPr>
            </a:p>
          </p:txBody>
        </p:sp>
      </p:grpSp>
      <p:sp>
        <p:nvSpPr>
          <p:cNvPr id="25" name="Shape 25"/>
          <p:cNvSpPr/>
          <p:nvPr/>
        </p:nvSpPr>
        <p:spPr>
          <a:xfrm>
            <a:off x="9030" y="9207500"/>
            <a:ext cx="12877801" cy="0"/>
          </a:xfrm>
          <a:prstGeom prst="line">
            <a:avLst/>
          </a:prstGeom>
          <a:ln w="3175">
            <a:solidFill/>
            <a:round/>
          </a:ln>
        </p:spPr>
        <p:txBody>
          <a:bodyPr lIns="0" tIns="0" rIns="0" bIns="0"/>
          <a:lstStyle/>
          <a:p>
            <a:pPr lvl="0" defTabSz="457200">
              <a:buClrTx/>
              <a:defRPr sz="1100">
                <a:uFillTx/>
                <a:latin typeface="Helvetica"/>
                <a:ea typeface="Helvetica"/>
                <a:cs typeface="Helvetica"/>
                <a:sym typeface="Helvetica"/>
              </a:defRPr>
            </a:pPr>
          </a:p>
        </p:txBody>
      </p:sp>
      <p:sp>
        <p:nvSpPr>
          <p:cNvPr id="26" name="Shape 26"/>
          <p:cNvSpPr/>
          <p:nvPr/>
        </p:nvSpPr>
        <p:spPr>
          <a:xfrm>
            <a:off x="22577" y="9412534"/>
            <a:ext cx="8890001" cy="228601"/>
          </a:xfrm>
          <a:prstGeom prst="rect">
            <a:avLst/>
          </a:prstGeom>
          <a:ln w="3175">
            <a:round/>
          </a:ln>
          <a:extLst>
            <a:ext uri="{C572A759-6A51-4108-AA02-DFA0A04FC94B}">
              <ma14:wrappingTextBoxFlag xmlns:ma14="http://schemas.microsoft.com/office/mac/drawingml/2011/main" val="1"/>
            </a:ext>
          </a:extLst>
        </p:spPr>
        <p:txBody>
          <a:bodyPr lIns="38100" tIns="38100" rIns="38100" bIns="38100" anchor="ctr">
            <a:spAutoFit/>
          </a:bodyPr>
          <a:lstStyle/>
          <a:p>
            <a:pPr lvl="0">
              <a:defRPr sz="1800">
                <a:uFillTx/>
              </a:defRPr>
            </a:pPr>
            <a:r>
              <a:rPr sz="900">
                <a:uFill>
                  <a:solidFill/>
                </a:uFill>
              </a:rPr>
              <a:t>© New</a:t>
            </a:r>
            <a:r>
              <a:rPr sz="900">
                <a:uFill>
                  <a:solidFill/>
                </a:uFill>
              </a:rPr>
              <a:t> </a:t>
            </a:r>
            <a:r>
              <a:rPr sz="900">
                <a:uFill>
                  <a:solidFill/>
                </a:uFill>
              </a:rPr>
              <a:t>Hope Town, 2015			Leadership Training School</a:t>
            </a:r>
          </a:p>
        </p:txBody>
      </p:sp>
      <p:pic>
        <p:nvPicPr>
          <p:cNvPr id="27" name="logo.png"/>
          <p:cNvPicPr/>
          <p:nvPr/>
        </p:nvPicPr>
        <p:blipFill>
          <a:blip r:embed="rId2">
            <a:extLst/>
          </a:blip>
          <a:stretch>
            <a:fillRect/>
          </a:stretch>
        </p:blipFill>
        <p:spPr>
          <a:xfrm>
            <a:off x="8263466" y="469899"/>
            <a:ext cx="4482043" cy="977901"/>
          </a:xfrm>
          <a:prstGeom prst="rect">
            <a:avLst/>
          </a:prstGeom>
          <a:ln w="12700">
            <a:miter lim="400000"/>
          </a:ln>
        </p:spPr>
      </p:pic>
      <p:sp>
        <p:nvSpPr>
          <p:cNvPr id="28" name="Shape 28"/>
          <p:cNvSpPr/>
          <p:nvPr>
            <p:ph type="title"/>
          </p:nvPr>
        </p:nvSpPr>
        <p:spPr>
          <a:xfrm>
            <a:off x="330199" y="-1"/>
            <a:ext cx="9245601" cy="1955801"/>
          </a:xfrm>
          <a:prstGeom prst="rect">
            <a:avLst/>
          </a:prstGeom>
          <a:ln w="3175"/>
        </p:spPr>
        <p:txBody>
          <a:bodyPr/>
          <a:lstStyle>
            <a:lvl1pPr>
              <a:defRPr sz="4200"/>
            </a:lvl1pPr>
          </a:lstStyle>
          <a:p>
            <a:pPr lvl="0">
              <a:defRPr b="0" sz="1800">
                <a:uFillTx/>
              </a:defRPr>
            </a:pPr>
            <a:r>
              <a:rPr b="1" sz="4200">
                <a:uFill>
                  <a:solidFill/>
                </a:uFill>
              </a:rPr>
              <a:t>Title Text</a:t>
            </a:r>
          </a:p>
        </p:txBody>
      </p:sp>
      <p:sp>
        <p:nvSpPr>
          <p:cNvPr id="29" name="Shape 29"/>
          <p:cNvSpPr/>
          <p:nvPr>
            <p:ph type="body" idx="1"/>
          </p:nvPr>
        </p:nvSpPr>
        <p:spPr>
          <a:xfrm>
            <a:off x="977899" y="2819400"/>
            <a:ext cx="11049001" cy="6934200"/>
          </a:xfrm>
          <a:prstGeom prst="rect">
            <a:avLst/>
          </a:prstGeom>
          <a:ln w="3175"/>
        </p:spPr>
        <p:txBody>
          <a:bodyPr/>
          <a:lstStyle>
            <a:lvl1pPr marL="302558" indent="-302558">
              <a:defRPr sz="3000"/>
            </a:lvl1pPr>
            <a:lvl2pPr marL="702128" indent="-244928">
              <a:spcBef>
                <a:spcPts val="600"/>
              </a:spcBef>
              <a:buFontTx/>
              <a:buChar char="»"/>
              <a:defRPr sz="2400"/>
            </a:lvl2pPr>
            <a:lvl3pPr marL="1123950" indent="-209550">
              <a:spcBef>
                <a:spcPts val="600"/>
              </a:spcBef>
              <a:buFontTx/>
              <a:buChar char="–"/>
              <a:defRPr sz="2200"/>
            </a:lvl3pPr>
            <a:lvl4pPr marL="1574800" indent="-203200">
              <a:spcBef>
                <a:spcPts val="400"/>
              </a:spcBef>
              <a:defRPr sz="1600"/>
            </a:lvl4pPr>
            <a:lvl5pPr marL="2032000" indent="-203200">
              <a:spcBef>
                <a:spcPts val="400"/>
              </a:spcBef>
              <a:buFontTx/>
              <a:buChar char="»"/>
              <a:defRPr sz="1600"/>
            </a:lvl5pPr>
          </a:lstStyle>
          <a:p>
            <a:pPr lvl="0">
              <a:defRPr sz="1800">
                <a:uFillTx/>
              </a:defRPr>
            </a:pPr>
            <a:r>
              <a:rPr sz="3000">
                <a:uFill>
                  <a:solidFill/>
                </a:uFill>
              </a:rPr>
              <a:t>Body Level One</a:t>
            </a:r>
            <a:endParaRPr sz="3000">
              <a:uFill>
                <a:solidFill/>
              </a:uFill>
            </a:endParaRPr>
          </a:p>
          <a:p>
            <a:pPr lvl="1">
              <a:defRPr sz="1800">
                <a:uFillTx/>
              </a:defRPr>
            </a:pPr>
            <a:r>
              <a:rPr sz="2400">
                <a:uFill>
                  <a:solidFill/>
                </a:uFill>
              </a:rPr>
              <a:t>Body Level Two</a:t>
            </a:r>
            <a:endParaRPr sz="2400">
              <a:uFill>
                <a:solidFill/>
              </a:uFill>
            </a:endParaRPr>
          </a:p>
          <a:p>
            <a:pPr lvl="2">
              <a:defRPr sz="1800">
                <a:uFillTx/>
              </a:defRPr>
            </a:pPr>
            <a:r>
              <a:rPr sz="2200">
                <a:uFill>
                  <a:solidFill/>
                </a:uFill>
              </a:rPr>
              <a:t>Body Level Three</a:t>
            </a:r>
            <a:endParaRPr sz="2200">
              <a:uFill>
                <a:solidFill/>
              </a:uFill>
            </a:endParaRPr>
          </a:p>
          <a:p>
            <a:pPr lvl="3">
              <a:defRPr sz="1800">
                <a:uFillTx/>
              </a:defRPr>
            </a:pPr>
            <a:r>
              <a:rPr sz="1600">
                <a:uFill>
                  <a:solidFill/>
                </a:uFill>
              </a:rPr>
              <a:t>Body Level Four</a:t>
            </a:r>
            <a:endParaRPr sz="1600">
              <a:uFill>
                <a:solidFill/>
              </a:uFill>
            </a:endParaRPr>
          </a:p>
          <a:p>
            <a:pPr lvl="4">
              <a:defRPr sz="1800">
                <a:uFillTx/>
              </a:defRPr>
            </a:pPr>
            <a:r>
              <a:rPr sz="1600">
                <a:uFill>
                  <a:solidFill/>
                </a:uFill>
              </a:rPr>
              <a:t>Body Level Five</a:t>
            </a:r>
          </a:p>
        </p:txBody>
      </p:sp>
      <p:sp>
        <p:nvSpPr>
          <p:cNvPr id="30" name="Shape 30"/>
          <p:cNvSpPr/>
          <p:nvPr>
            <p:ph type="sldNum" sz="quarter" idx="2"/>
          </p:nvPr>
        </p:nvSpPr>
        <p:spPr>
          <a:xfrm>
            <a:off x="12657812" y="9370519"/>
            <a:ext cx="216038" cy="199462"/>
          </a:xfrm>
          <a:prstGeom prst="rect">
            <a:avLst/>
          </a:prstGeom>
          <a:ln w="3175"/>
        </p:spPr>
        <p:txBody>
          <a:bodyPr/>
          <a:lstStyle>
            <a:lvl1pPr>
              <a:defRPr sz="900"/>
            </a:lvl1p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and Content">
    <p:spTree>
      <p:nvGrpSpPr>
        <p:cNvPr id="1" name=""/>
        <p:cNvGrpSpPr/>
        <p:nvPr/>
      </p:nvGrpSpPr>
      <p:grpSpPr>
        <a:xfrm>
          <a:off x="0" y="0"/>
          <a:ext cx="0" cy="0"/>
          <a:chOff x="0" y="0"/>
          <a:chExt cx="0" cy="0"/>
        </a:xfrm>
      </p:grpSpPr>
      <p:grpSp>
        <p:nvGrpSpPr>
          <p:cNvPr id="34" name="Group 34"/>
          <p:cNvGrpSpPr/>
          <p:nvPr/>
        </p:nvGrpSpPr>
        <p:grpSpPr>
          <a:xfrm>
            <a:off x="-1" y="2032000"/>
            <a:ext cx="13007060" cy="213360"/>
            <a:chOff x="0" y="0"/>
            <a:chExt cx="13007058" cy="213359"/>
          </a:xfrm>
        </p:grpSpPr>
        <p:sp>
          <p:nvSpPr>
            <p:cNvPr id="32" name="Shape 32"/>
            <p:cNvSpPr/>
            <p:nvPr/>
          </p:nvSpPr>
          <p:spPr>
            <a:xfrm>
              <a:off x="0" y="0"/>
              <a:ext cx="13007059" cy="106115"/>
            </a:xfrm>
            <a:prstGeom prst="rect">
              <a:avLst/>
            </a:prstGeom>
            <a:gradFill flip="none" rotWithShape="1">
              <a:gsLst>
                <a:gs pos="0">
                  <a:srgbClr val="C8C8C8"/>
                </a:gs>
                <a:gs pos="50000">
                  <a:srgbClr val="EFEFEF"/>
                </a:gs>
                <a:gs pos="100000">
                  <a:srgbClr val="C8C8C8"/>
                </a:gs>
              </a:gsLst>
              <a:lin ang="0" scaled="0"/>
            </a:gradFill>
            <a:ln w="3175" cap="flat">
              <a:noFill/>
              <a:round/>
            </a:ln>
            <a:effectLst/>
          </p:spPr>
          <p:txBody>
            <a:bodyPr wrap="square" lIns="38100" tIns="38100" rIns="38100" bIns="38100" numCol="1" anchor="ctr">
              <a:noAutofit/>
            </a:bodyPr>
            <a:lstStyle/>
            <a:p>
              <a:pPr lvl="0">
                <a:defRPr sz="3000"/>
              </a:pPr>
            </a:p>
          </p:txBody>
        </p:sp>
        <p:sp>
          <p:nvSpPr>
            <p:cNvPr id="33" name="Shape 33"/>
            <p:cNvSpPr/>
            <p:nvPr/>
          </p:nvSpPr>
          <p:spPr>
            <a:xfrm>
              <a:off x="0" y="162559"/>
              <a:ext cx="13007059" cy="50801"/>
            </a:xfrm>
            <a:prstGeom prst="rect">
              <a:avLst/>
            </a:prstGeom>
            <a:gradFill flip="none" rotWithShape="1">
              <a:gsLst>
                <a:gs pos="0">
                  <a:srgbClr val="8E8E8E"/>
                </a:gs>
                <a:gs pos="50000">
                  <a:srgbClr val="D7D7D7"/>
                </a:gs>
                <a:gs pos="100000">
                  <a:srgbClr val="8E8E8E"/>
                </a:gs>
              </a:gsLst>
              <a:lin ang="0" scaled="0"/>
            </a:gradFill>
            <a:ln w="3175" cap="flat">
              <a:noFill/>
              <a:round/>
            </a:ln>
            <a:effectLst/>
          </p:spPr>
          <p:txBody>
            <a:bodyPr wrap="square" lIns="38100" tIns="38100" rIns="38100" bIns="38100" numCol="1" anchor="ctr">
              <a:noAutofit/>
            </a:bodyPr>
            <a:lstStyle/>
            <a:p>
              <a:pPr lvl="0">
                <a:defRPr sz="3000"/>
              </a:pPr>
            </a:p>
          </p:txBody>
        </p:sp>
      </p:grpSp>
      <p:sp>
        <p:nvSpPr>
          <p:cNvPr id="35" name="Shape 35"/>
          <p:cNvSpPr/>
          <p:nvPr/>
        </p:nvSpPr>
        <p:spPr>
          <a:xfrm>
            <a:off x="9030" y="9207500"/>
            <a:ext cx="12877801" cy="0"/>
          </a:xfrm>
          <a:prstGeom prst="line">
            <a:avLst/>
          </a:prstGeom>
          <a:ln w="3175">
            <a:solidFill/>
            <a:round/>
          </a:ln>
        </p:spPr>
        <p:txBody>
          <a:bodyPr lIns="0" tIns="0" rIns="0" bIns="0"/>
          <a:lstStyle/>
          <a:p>
            <a:pPr lvl="0" defTabSz="457200">
              <a:buClrTx/>
              <a:defRPr sz="1100">
                <a:uFillTx/>
                <a:latin typeface="Helvetica"/>
                <a:ea typeface="Helvetica"/>
                <a:cs typeface="Helvetica"/>
                <a:sym typeface="Helvetica"/>
              </a:defRPr>
            </a:pPr>
          </a:p>
        </p:txBody>
      </p:sp>
      <p:sp>
        <p:nvSpPr>
          <p:cNvPr id="36" name="Shape 36"/>
          <p:cNvSpPr/>
          <p:nvPr/>
        </p:nvSpPr>
        <p:spPr>
          <a:xfrm>
            <a:off x="22577" y="9412534"/>
            <a:ext cx="8890001" cy="228601"/>
          </a:xfrm>
          <a:prstGeom prst="rect">
            <a:avLst/>
          </a:prstGeom>
          <a:ln w="3175">
            <a:round/>
          </a:ln>
          <a:extLst>
            <a:ext uri="{C572A759-6A51-4108-AA02-DFA0A04FC94B}">
              <ma14:wrappingTextBoxFlag xmlns:ma14="http://schemas.microsoft.com/office/mac/drawingml/2011/main" val="1"/>
            </a:ext>
          </a:extLst>
        </p:spPr>
        <p:txBody>
          <a:bodyPr lIns="38100" tIns="38100" rIns="38100" bIns="38100" anchor="ctr">
            <a:spAutoFit/>
          </a:bodyPr>
          <a:lstStyle/>
          <a:p>
            <a:pPr lvl="0">
              <a:defRPr sz="1800">
                <a:uFillTx/>
              </a:defRPr>
            </a:pPr>
            <a:r>
              <a:rPr sz="900">
                <a:uFill>
                  <a:solidFill/>
                </a:uFill>
              </a:rPr>
              <a:t>© New</a:t>
            </a:r>
            <a:r>
              <a:rPr sz="900">
                <a:uFill>
                  <a:solidFill/>
                </a:uFill>
              </a:rPr>
              <a:t> </a:t>
            </a:r>
            <a:r>
              <a:rPr sz="900">
                <a:uFill>
                  <a:solidFill/>
                </a:uFill>
              </a:rPr>
              <a:t>Hope Town, 2015			Leadership Training School</a:t>
            </a:r>
          </a:p>
        </p:txBody>
      </p:sp>
      <p:pic>
        <p:nvPicPr>
          <p:cNvPr id="37" name="logo.png"/>
          <p:cNvPicPr/>
          <p:nvPr/>
        </p:nvPicPr>
        <p:blipFill>
          <a:blip r:embed="rId2">
            <a:extLst/>
          </a:blip>
          <a:stretch>
            <a:fillRect/>
          </a:stretch>
        </p:blipFill>
        <p:spPr>
          <a:xfrm>
            <a:off x="8263466" y="469899"/>
            <a:ext cx="4482043" cy="977901"/>
          </a:xfrm>
          <a:prstGeom prst="rect">
            <a:avLst/>
          </a:prstGeom>
          <a:ln w="12700">
            <a:miter lim="400000"/>
          </a:ln>
        </p:spPr>
      </p:pic>
      <p:sp>
        <p:nvSpPr>
          <p:cNvPr id="38" name="Shape 38"/>
          <p:cNvSpPr/>
          <p:nvPr>
            <p:ph type="title"/>
          </p:nvPr>
        </p:nvSpPr>
        <p:spPr>
          <a:xfrm>
            <a:off x="330199" y="-1"/>
            <a:ext cx="9245601" cy="1955801"/>
          </a:xfrm>
          <a:prstGeom prst="rect">
            <a:avLst/>
          </a:prstGeom>
          <a:ln w="3175"/>
        </p:spPr>
        <p:txBody>
          <a:bodyPr/>
          <a:lstStyle>
            <a:lvl1pPr>
              <a:defRPr sz="4200"/>
            </a:lvl1pPr>
          </a:lstStyle>
          <a:p>
            <a:pPr lvl="0">
              <a:defRPr b="0" sz="1800">
                <a:uFillTx/>
              </a:defRPr>
            </a:pPr>
            <a:r>
              <a:rPr b="1" sz="4200">
                <a:uFill>
                  <a:solidFill/>
                </a:uFill>
              </a:rPr>
              <a:t>Title Text</a:t>
            </a:r>
          </a:p>
        </p:txBody>
      </p:sp>
      <p:sp>
        <p:nvSpPr>
          <p:cNvPr id="39" name="Shape 39"/>
          <p:cNvSpPr/>
          <p:nvPr>
            <p:ph type="body" idx="1"/>
          </p:nvPr>
        </p:nvSpPr>
        <p:spPr>
          <a:xfrm>
            <a:off x="977899" y="2819400"/>
            <a:ext cx="11049001" cy="6934200"/>
          </a:xfrm>
          <a:prstGeom prst="rect">
            <a:avLst/>
          </a:prstGeom>
          <a:ln w="3175"/>
        </p:spPr>
        <p:txBody>
          <a:bodyPr/>
          <a:lstStyle>
            <a:lvl1pPr marL="302558" indent="-302558">
              <a:defRPr sz="3000"/>
            </a:lvl1pPr>
            <a:lvl2pPr marL="702128" indent="-244928">
              <a:spcBef>
                <a:spcPts val="600"/>
              </a:spcBef>
              <a:buFontTx/>
              <a:buChar char="»"/>
              <a:defRPr sz="2400"/>
            </a:lvl2pPr>
            <a:lvl3pPr marL="1123950" indent="-209550">
              <a:spcBef>
                <a:spcPts val="600"/>
              </a:spcBef>
              <a:buFontTx/>
              <a:buChar char="–"/>
              <a:defRPr sz="2200"/>
            </a:lvl3pPr>
            <a:lvl4pPr marL="1574800" indent="-203200">
              <a:spcBef>
                <a:spcPts val="400"/>
              </a:spcBef>
              <a:defRPr sz="1600"/>
            </a:lvl4pPr>
            <a:lvl5pPr marL="2032000" indent="-203200">
              <a:spcBef>
                <a:spcPts val="400"/>
              </a:spcBef>
              <a:buFontTx/>
              <a:buChar char="»"/>
              <a:defRPr sz="1600"/>
            </a:lvl5pPr>
          </a:lstStyle>
          <a:p>
            <a:pPr lvl="0">
              <a:defRPr sz="1800">
                <a:uFillTx/>
              </a:defRPr>
            </a:pPr>
            <a:r>
              <a:rPr sz="3000">
                <a:uFill>
                  <a:solidFill/>
                </a:uFill>
              </a:rPr>
              <a:t>Body Level One</a:t>
            </a:r>
            <a:endParaRPr sz="3000">
              <a:uFill>
                <a:solidFill/>
              </a:uFill>
            </a:endParaRPr>
          </a:p>
          <a:p>
            <a:pPr lvl="1">
              <a:defRPr sz="1800">
                <a:uFillTx/>
              </a:defRPr>
            </a:pPr>
            <a:r>
              <a:rPr sz="2400">
                <a:uFill>
                  <a:solidFill/>
                </a:uFill>
              </a:rPr>
              <a:t>Body Level Two</a:t>
            </a:r>
            <a:endParaRPr sz="2400">
              <a:uFill>
                <a:solidFill/>
              </a:uFill>
            </a:endParaRPr>
          </a:p>
          <a:p>
            <a:pPr lvl="2">
              <a:defRPr sz="1800">
                <a:uFillTx/>
              </a:defRPr>
            </a:pPr>
            <a:r>
              <a:rPr sz="2200">
                <a:uFill>
                  <a:solidFill/>
                </a:uFill>
              </a:rPr>
              <a:t>Body Level Three</a:t>
            </a:r>
            <a:endParaRPr sz="2200">
              <a:uFill>
                <a:solidFill/>
              </a:uFill>
            </a:endParaRPr>
          </a:p>
          <a:p>
            <a:pPr lvl="3">
              <a:defRPr sz="1800">
                <a:uFillTx/>
              </a:defRPr>
            </a:pPr>
            <a:r>
              <a:rPr sz="1600">
                <a:uFill>
                  <a:solidFill/>
                </a:uFill>
              </a:rPr>
              <a:t>Body Level Four</a:t>
            </a:r>
            <a:endParaRPr sz="1600">
              <a:uFill>
                <a:solidFill/>
              </a:uFill>
            </a:endParaRPr>
          </a:p>
          <a:p>
            <a:pPr lvl="4">
              <a:defRPr sz="1800">
                <a:uFillTx/>
              </a:defRPr>
            </a:pPr>
            <a:r>
              <a:rPr sz="1600">
                <a:uFill>
                  <a:solidFill/>
                </a:uFill>
              </a:rPr>
              <a:t>Body Level Five</a:t>
            </a:r>
          </a:p>
        </p:txBody>
      </p:sp>
      <p:sp>
        <p:nvSpPr>
          <p:cNvPr id="40" name="Shape 40"/>
          <p:cNvSpPr/>
          <p:nvPr>
            <p:ph type="sldNum" sz="quarter" idx="2"/>
          </p:nvPr>
        </p:nvSpPr>
        <p:spPr>
          <a:xfrm>
            <a:off x="12657812" y="9370519"/>
            <a:ext cx="216038" cy="199462"/>
          </a:xfrm>
          <a:prstGeom prst="rect">
            <a:avLst/>
          </a:prstGeom>
          <a:ln w="3175"/>
        </p:spPr>
        <p:txBody>
          <a:bodyPr/>
          <a:lstStyle>
            <a:lvl1pPr>
              <a:defRPr sz="900"/>
            </a:lvl1p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and Content copy">
    <p:spTree>
      <p:nvGrpSpPr>
        <p:cNvPr id="1" name=""/>
        <p:cNvGrpSpPr/>
        <p:nvPr/>
      </p:nvGrpSpPr>
      <p:grpSpPr>
        <a:xfrm>
          <a:off x="0" y="0"/>
          <a:ext cx="0" cy="0"/>
          <a:chOff x="0" y="0"/>
          <a:chExt cx="0" cy="0"/>
        </a:xfrm>
      </p:grpSpPr>
      <p:grpSp>
        <p:nvGrpSpPr>
          <p:cNvPr id="44" name="Group 44"/>
          <p:cNvGrpSpPr/>
          <p:nvPr/>
        </p:nvGrpSpPr>
        <p:grpSpPr>
          <a:xfrm>
            <a:off x="-1" y="2032000"/>
            <a:ext cx="13007060" cy="216747"/>
            <a:chOff x="0" y="0"/>
            <a:chExt cx="13007058" cy="216746"/>
          </a:xfrm>
        </p:grpSpPr>
        <p:sp>
          <p:nvSpPr>
            <p:cNvPr id="42" name="Shape 42"/>
            <p:cNvSpPr/>
            <p:nvPr/>
          </p:nvSpPr>
          <p:spPr>
            <a:xfrm>
              <a:off x="0" y="0"/>
              <a:ext cx="13007059" cy="106115"/>
            </a:xfrm>
            <a:prstGeom prst="rect">
              <a:avLst/>
            </a:prstGeom>
            <a:gradFill flip="none" rotWithShape="1">
              <a:gsLst>
                <a:gs pos="0">
                  <a:srgbClr val="C8C8C8"/>
                </a:gs>
                <a:gs pos="50000">
                  <a:srgbClr val="EFEFEF"/>
                </a:gs>
                <a:gs pos="100000">
                  <a:srgbClr val="C8C8C8"/>
                </a:gs>
              </a:gsLst>
              <a:lin ang="0" scaled="0"/>
            </a:gradFill>
            <a:ln w="12700" cap="flat">
              <a:noFill/>
              <a:round/>
            </a:ln>
            <a:effectLst/>
          </p:spPr>
          <p:txBody>
            <a:bodyPr wrap="square" lIns="54186" tIns="54186" rIns="54186" bIns="54186" numCol="1" anchor="ctr">
              <a:noAutofit/>
            </a:bodyPr>
            <a:lstStyle/>
            <a:p>
              <a:pPr lvl="0" defTabSz="914400"/>
            </a:p>
          </p:txBody>
        </p:sp>
        <p:sp>
          <p:nvSpPr>
            <p:cNvPr id="43" name="Shape 43"/>
            <p:cNvSpPr/>
            <p:nvPr/>
          </p:nvSpPr>
          <p:spPr>
            <a:xfrm>
              <a:off x="0" y="162559"/>
              <a:ext cx="13007059" cy="54188"/>
            </a:xfrm>
            <a:prstGeom prst="rect">
              <a:avLst/>
            </a:prstGeom>
            <a:gradFill flip="none" rotWithShape="1">
              <a:gsLst>
                <a:gs pos="0">
                  <a:srgbClr val="8E8E8E"/>
                </a:gs>
                <a:gs pos="50000">
                  <a:srgbClr val="D7D7D7"/>
                </a:gs>
                <a:gs pos="100000">
                  <a:srgbClr val="8E8E8E"/>
                </a:gs>
              </a:gsLst>
              <a:lin ang="0" scaled="0"/>
            </a:gradFill>
            <a:ln w="12700" cap="flat">
              <a:noFill/>
              <a:round/>
            </a:ln>
            <a:effectLst/>
          </p:spPr>
          <p:txBody>
            <a:bodyPr wrap="square" lIns="54186" tIns="54186" rIns="54186" bIns="54186" numCol="1" anchor="ctr">
              <a:noAutofit/>
            </a:bodyPr>
            <a:lstStyle/>
            <a:p>
              <a:pPr lvl="0" defTabSz="914400"/>
            </a:p>
          </p:txBody>
        </p:sp>
      </p:grpSp>
      <p:sp>
        <p:nvSpPr>
          <p:cNvPr id="45" name="Shape 45"/>
          <p:cNvSpPr/>
          <p:nvPr/>
        </p:nvSpPr>
        <p:spPr>
          <a:xfrm>
            <a:off x="9030" y="9211733"/>
            <a:ext cx="12878366" cy="1"/>
          </a:xfrm>
          <a:prstGeom prst="line">
            <a:avLst/>
          </a:prstGeom>
          <a:ln w="12700">
            <a:solidFill/>
            <a:round/>
          </a:ln>
        </p:spPr>
        <p:txBody>
          <a:bodyPr lIns="72248" tIns="72248" rIns="72248" bIns="72248" anchor="ctr"/>
          <a:lstStyle/>
          <a:p>
            <a:pPr lvl="0" defTabSz="457200">
              <a:buClrTx/>
              <a:defRPr sz="1600">
                <a:uFillTx/>
                <a:latin typeface="Helvetica"/>
                <a:ea typeface="Helvetica"/>
                <a:cs typeface="Helvetica"/>
                <a:sym typeface="Helvetica"/>
              </a:defRPr>
            </a:pPr>
          </a:p>
        </p:txBody>
      </p:sp>
      <p:sp>
        <p:nvSpPr>
          <p:cNvPr id="46" name="Shape 46"/>
          <p:cNvSpPr/>
          <p:nvPr/>
        </p:nvSpPr>
        <p:spPr>
          <a:xfrm>
            <a:off x="22577" y="9393484"/>
            <a:ext cx="8886614" cy="270934"/>
          </a:xfrm>
          <a:prstGeom prst="rect">
            <a:avLst/>
          </a:prstGeom>
          <a:ln w="12700">
            <a:round/>
          </a:ln>
          <a:extLst>
            <a:ext uri="{C572A759-6A51-4108-AA02-DFA0A04FC94B}">
              <ma14:wrappingTextBoxFlag xmlns:ma14="http://schemas.microsoft.com/office/mac/drawingml/2011/main" val="1"/>
            </a:ext>
          </a:extLst>
        </p:spPr>
        <p:txBody>
          <a:bodyPr lIns="54186" tIns="54186" rIns="54186" bIns="54186" anchor="ctr">
            <a:spAutoFit/>
          </a:bodyPr>
          <a:lstStyle/>
          <a:p>
            <a:pPr lvl="0" defTabSz="914400">
              <a:defRPr sz="1800">
                <a:uFillTx/>
              </a:defRPr>
            </a:pPr>
            <a:r>
              <a:rPr sz="1100">
                <a:uFill>
                  <a:solidFill/>
                </a:uFill>
              </a:rPr>
              <a:t>© New</a:t>
            </a:r>
            <a:r>
              <a:rPr sz="1100">
                <a:uFill>
                  <a:solidFill/>
                </a:uFill>
              </a:rPr>
              <a:t> </a:t>
            </a:r>
            <a:r>
              <a:rPr sz="1100">
                <a:uFill>
                  <a:solidFill/>
                </a:uFill>
              </a:rPr>
              <a:t>Hope Town, 2012			Leadership Training School</a:t>
            </a:r>
          </a:p>
        </p:txBody>
      </p:sp>
      <p:pic>
        <p:nvPicPr>
          <p:cNvPr id="47" name="logo.png"/>
          <p:cNvPicPr/>
          <p:nvPr/>
        </p:nvPicPr>
        <p:blipFill>
          <a:blip r:embed="rId2">
            <a:extLst/>
          </a:blip>
          <a:stretch>
            <a:fillRect/>
          </a:stretch>
        </p:blipFill>
        <p:spPr>
          <a:xfrm>
            <a:off x="8263466" y="469617"/>
            <a:ext cx="4470401" cy="975361"/>
          </a:xfrm>
          <a:prstGeom prst="rect">
            <a:avLst/>
          </a:prstGeom>
          <a:ln w="12700">
            <a:miter lim="400000"/>
          </a:ln>
        </p:spPr>
      </p:pic>
      <p:sp>
        <p:nvSpPr>
          <p:cNvPr id="48" name="Shape 48"/>
          <p:cNvSpPr/>
          <p:nvPr>
            <p:ph type="title"/>
          </p:nvPr>
        </p:nvSpPr>
        <p:spPr>
          <a:xfrm>
            <a:off x="325119" y="-1"/>
            <a:ext cx="9482668" cy="1950721"/>
          </a:xfrm>
          <a:prstGeom prst="rect">
            <a:avLst/>
          </a:prstGeom>
          <a:ln w="12700"/>
        </p:spPr>
        <p:txBody>
          <a:bodyPr lIns="54186" tIns="54186" rIns="54186" bIns="54186"/>
          <a:lstStyle>
            <a:lvl1pPr defTabSz="914400"/>
          </a:lstStyle>
          <a:p>
            <a:pPr lvl="0">
              <a:defRPr b="0" sz="1800">
                <a:uFillTx/>
              </a:defRPr>
            </a:pPr>
            <a:r>
              <a:rPr b="1" sz="4400">
                <a:uFill>
                  <a:solidFill/>
                </a:uFill>
              </a:rPr>
              <a:t>Title Text</a:t>
            </a:r>
          </a:p>
        </p:txBody>
      </p:sp>
      <p:sp>
        <p:nvSpPr>
          <p:cNvPr id="49" name="Shape 49"/>
          <p:cNvSpPr/>
          <p:nvPr>
            <p:ph type="body" idx="1"/>
          </p:nvPr>
        </p:nvSpPr>
        <p:spPr>
          <a:xfrm>
            <a:off x="975359" y="2817706"/>
            <a:ext cx="11054082" cy="6935895"/>
          </a:xfrm>
          <a:prstGeom prst="rect">
            <a:avLst/>
          </a:prstGeom>
          <a:ln w="12700"/>
        </p:spPr>
        <p:txBody>
          <a:bodyPr lIns="54186" tIns="54186" rIns="54186" bIns="54186"/>
          <a:lstStyle>
            <a:lvl1pPr marL="485775" indent="-485775" defTabSz="914400">
              <a:spcBef>
                <a:spcPts val="500"/>
              </a:spcBef>
            </a:lvl1pPr>
            <a:lvl2pPr marL="857250" indent="-400050" defTabSz="914400">
              <a:spcBef>
                <a:spcPts val="400"/>
              </a:spcBef>
              <a:buFontTx/>
              <a:buChar char="»"/>
              <a:defRPr sz="2800"/>
            </a:lvl2pPr>
            <a:lvl3pPr marL="1219200" indent="-304800" defTabSz="914400">
              <a:spcBef>
                <a:spcPts val="400"/>
              </a:spcBef>
              <a:buFontTx/>
              <a:buChar char="–"/>
              <a:defRPr sz="2400"/>
            </a:lvl3pPr>
            <a:lvl4pPr marL="1665514" indent="-293914" defTabSz="914400">
              <a:spcBef>
                <a:spcPts val="300"/>
              </a:spcBef>
              <a:defRPr sz="1800"/>
            </a:lvl4pPr>
            <a:lvl5pPr marL="2122714" indent="-293914" defTabSz="914400">
              <a:spcBef>
                <a:spcPts val="300"/>
              </a:spcBef>
              <a:buFontTx/>
              <a:buChar char="»"/>
              <a:defRPr sz="1800"/>
            </a:lvl5pPr>
          </a:lstStyle>
          <a:p>
            <a:pPr lvl="0">
              <a:defRPr sz="1800">
                <a:uFillTx/>
              </a:defRPr>
            </a:pPr>
            <a:r>
              <a:rPr sz="3400">
                <a:uFill>
                  <a:solidFill/>
                </a:uFill>
              </a:rPr>
              <a:t>Body Level One</a:t>
            </a:r>
            <a:endParaRPr sz="3400">
              <a:uFill>
                <a:solidFill/>
              </a:uFill>
            </a:endParaRPr>
          </a:p>
          <a:p>
            <a:pPr lvl="1">
              <a:defRPr sz="1800">
                <a:uFillTx/>
              </a:defRPr>
            </a:pPr>
            <a:r>
              <a:rPr sz="2800">
                <a:uFill>
                  <a:solidFill/>
                </a:uFill>
              </a:rPr>
              <a:t>Body Level Two</a:t>
            </a:r>
            <a:endParaRPr sz="2800">
              <a:uFill>
                <a:solidFill/>
              </a:uFill>
            </a:endParaRPr>
          </a:p>
          <a:p>
            <a:pPr lvl="2">
              <a:defRPr sz="1800">
                <a:uFillTx/>
              </a:defRPr>
            </a:pPr>
            <a:r>
              <a:rPr sz="2400">
                <a:uFill>
                  <a:solidFill/>
                </a:uFill>
              </a:rPr>
              <a:t>Body Level Three</a:t>
            </a:r>
            <a:endParaRPr sz="2400">
              <a:uFill>
                <a:solidFill/>
              </a:uFill>
            </a:endParaRPr>
          </a:p>
          <a:p>
            <a:pPr lvl="3">
              <a:defRPr>
                <a:uFillTx/>
              </a:defRPr>
            </a:pPr>
            <a:r>
              <a:rPr>
                <a:uFill>
                  <a:solidFill/>
                </a:uFill>
              </a:rPr>
              <a:t>Body Level Four</a:t>
            </a:r>
            <a:endParaRPr>
              <a:uFill>
                <a:solidFill/>
              </a:uFill>
            </a:endParaRPr>
          </a:p>
          <a:p>
            <a:pPr lvl="4">
              <a:defRPr>
                <a:uFillTx/>
              </a:defRPr>
            </a:pPr>
            <a:r>
              <a:rPr>
                <a:uFill>
                  <a:solidFill/>
                </a:uFill>
              </a:rPr>
              <a:t>Body Level Five</a:t>
            </a:r>
          </a:p>
        </p:txBody>
      </p:sp>
      <p:sp>
        <p:nvSpPr>
          <p:cNvPr id="50" name="Shape 50"/>
          <p:cNvSpPr/>
          <p:nvPr>
            <p:ph type="sldNum" sz="quarter" idx="2"/>
          </p:nvPr>
        </p:nvSpPr>
        <p:spPr>
          <a:xfrm>
            <a:off x="12597386" y="9325215"/>
            <a:ext cx="276464" cy="256204"/>
          </a:xfrm>
          <a:prstGeom prst="rect">
            <a:avLst/>
          </a:prstGeom>
          <a:ln w="12700"/>
        </p:spPr>
        <p:txBody>
          <a:bodyPr lIns="54186" tIns="54186" rIns="54186" bIns="54186"/>
          <a:lstStyle>
            <a:lvl1pPr defTabSz="914400"/>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and Content">
    <p:spTree>
      <p:nvGrpSpPr>
        <p:cNvPr id="1" name=""/>
        <p:cNvGrpSpPr/>
        <p:nvPr/>
      </p:nvGrpSpPr>
      <p:grpSpPr>
        <a:xfrm>
          <a:off x="0" y="0"/>
          <a:ext cx="0" cy="0"/>
          <a:chOff x="0" y="0"/>
          <a:chExt cx="0" cy="0"/>
        </a:xfrm>
      </p:grpSpPr>
      <p:grpSp>
        <p:nvGrpSpPr>
          <p:cNvPr id="54" name="Group 54"/>
          <p:cNvGrpSpPr/>
          <p:nvPr/>
        </p:nvGrpSpPr>
        <p:grpSpPr>
          <a:xfrm>
            <a:off x="-1" y="2032000"/>
            <a:ext cx="13007060" cy="216747"/>
            <a:chOff x="0" y="0"/>
            <a:chExt cx="13007058" cy="216746"/>
          </a:xfrm>
        </p:grpSpPr>
        <p:sp>
          <p:nvSpPr>
            <p:cNvPr id="52" name="Shape 52"/>
            <p:cNvSpPr/>
            <p:nvPr/>
          </p:nvSpPr>
          <p:spPr>
            <a:xfrm>
              <a:off x="0" y="0"/>
              <a:ext cx="13007059" cy="106115"/>
            </a:xfrm>
            <a:prstGeom prst="rect">
              <a:avLst/>
            </a:prstGeom>
            <a:gradFill flip="none" rotWithShape="1">
              <a:gsLst>
                <a:gs pos="0">
                  <a:srgbClr val="C8C8C8"/>
                </a:gs>
                <a:gs pos="50000">
                  <a:srgbClr val="EFEFEF"/>
                </a:gs>
                <a:gs pos="100000">
                  <a:srgbClr val="C8C8C8"/>
                </a:gs>
              </a:gsLst>
              <a:lin ang="0" scaled="0"/>
            </a:gradFill>
            <a:ln w="12700" cap="flat">
              <a:noFill/>
              <a:round/>
            </a:ln>
            <a:effectLst/>
          </p:spPr>
          <p:txBody>
            <a:bodyPr wrap="square" lIns="54186" tIns="54186" rIns="54186" bIns="54186" numCol="1" anchor="ctr">
              <a:noAutofit/>
            </a:bodyPr>
            <a:lstStyle/>
            <a:p>
              <a:pPr lvl="0" defTabSz="914400"/>
            </a:p>
          </p:txBody>
        </p:sp>
        <p:sp>
          <p:nvSpPr>
            <p:cNvPr id="53" name="Shape 53"/>
            <p:cNvSpPr/>
            <p:nvPr/>
          </p:nvSpPr>
          <p:spPr>
            <a:xfrm>
              <a:off x="0" y="162559"/>
              <a:ext cx="13007059" cy="54188"/>
            </a:xfrm>
            <a:prstGeom prst="rect">
              <a:avLst/>
            </a:prstGeom>
            <a:gradFill flip="none" rotWithShape="1">
              <a:gsLst>
                <a:gs pos="0">
                  <a:srgbClr val="8E8E8E"/>
                </a:gs>
                <a:gs pos="50000">
                  <a:srgbClr val="D7D7D7"/>
                </a:gs>
                <a:gs pos="100000">
                  <a:srgbClr val="8E8E8E"/>
                </a:gs>
              </a:gsLst>
              <a:lin ang="0" scaled="0"/>
            </a:gradFill>
            <a:ln w="12700" cap="flat">
              <a:noFill/>
              <a:round/>
            </a:ln>
            <a:effectLst/>
          </p:spPr>
          <p:txBody>
            <a:bodyPr wrap="square" lIns="54186" tIns="54186" rIns="54186" bIns="54186" numCol="1" anchor="ctr">
              <a:noAutofit/>
            </a:bodyPr>
            <a:lstStyle/>
            <a:p>
              <a:pPr lvl="0" defTabSz="914400"/>
            </a:p>
          </p:txBody>
        </p:sp>
      </p:grpSp>
      <p:sp>
        <p:nvSpPr>
          <p:cNvPr id="55" name="Shape 55"/>
          <p:cNvSpPr/>
          <p:nvPr/>
        </p:nvSpPr>
        <p:spPr>
          <a:xfrm>
            <a:off x="9030" y="9211733"/>
            <a:ext cx="12878366" cy="1"/>
          </a:xfrm>
          <a:prstGeom prst="line">
            <a:avLst/>
          </a:prstGeom>
          <a:ln w="12700">
            <a:solidFill/>
            <a:round/>
          </a:ln>
        </p:spPr>
        <p:txBody>
          <a:bodyPr lIns="72248" tIns="72248" rIns="72248" bIns="72248" anchor="ctr"/>
          <a:lstStyle/>
          <a:p>
            <a:pPr lvl="0" defTabSz="457200">
              <a:buClrTx/>
              <a:defRPr sz="1600">
                <a:uFillTx/>
                <a:latin typeface="Helvetica"/>
                <a:ea typeface="Helvetica"/>
                <a:cs typeface="Helvetica"/>
                <a:sym typeface="Helvetica"/>
              </a:defRPr>
            </a:pPr>
          </a:p>
        </p:txBody>
      </p:sp>
      <p:sp>
        <p:nvSpPr>
          <p:cNvPr id="56" name="Shape 56"/>
          <p:cNvSpPr/>
          <p:nvPr/>
        </p:nvSpPr>
        <p:spPr>
          <a:xfrm>
            <a:off x="22577" y="9393484"/>
            <a:ext cx="8886614" cy="270934"/>
          </a:xfrm>
          <a:prstGeom prst="rect">
            <a:avLst/>
          </a:prstGeom>
          <a:ln w="12700">
            <a:round/>
          </a:ln>
          <a:extLst>
            <a:ext uri="{C572A759-6A51-4108-AA02-DFA0A04FC94B}">
              <ma14:wrappingTextBoxFlag xmlns:ma14="http://schemas.microsoft.com/office/mac/drawingml/2011/main" val="1"/>
            </a:ext>
          </a:extLst>
        </p:spPr>
        <p:txBody>
          <a:bodyPr lIns="54186" tIns="54186" rIns="54186" bIns="54186" anchor="ctr">
            <a:spAutoFit/>
          </a:bodyPr>
          <a:lstStyle/>
          <a:p>
            <a:pPr lvl="0" defTabSz="914400">
              <a:defRPr sz="1800">
                <a:uFillTx/>
              </a:defRPr>
            </a:pPr>
            <a:r>
              <a:rPr sz="1100">
                <a:uFill>
                  <a:solidFill/>
                </a:uFill>
              </a:rPr>
              <a:t>© New</a:t>
            </a:r>
            <a:r>
              <a:rPr sz="1100">
                <a:uFill>
                  <a:solidFill/>
                </a:uFill>
              </a:rPr>
              <a:t> </a:t>
            </a:r>
            <a:r>
              <a:rPr sz="1100">
                <a:uFill>
                  <a:solidFill/>
                </a:uFill>
              </a:rPr>
              <a:t>Hope Town, 2012			Leadership Training School</a:t>
            </a:r>
          </a:p>
        </p:txBody>
      </p:sp>
      <p:pic>
        <p:nvPicPr>
          <p:cNvPr id="57" name="logo.png"/>
          <p:cNvPicPr/>
          <p:nvPr/>
        </p:nvPicPr>
        <p:blipFill>
          <a:blip r:embed="rId2">
            <a:extLst/>
          </a:blip>
          <a:stretch>
            <a:fillRect/>
          </a:stretch>
        </p:blipFill>
        <p:spPr>
          <a:xfrm>
            <a:off x="8263466" y="469617"/>
            <a:ext cx="4470401" cy="975361"/>
          </a:xfrm>
          <a:prstGeom prst="rect">
            <a:avLst/>
          </a:prstGeom>
          <a:ln w="12700">
            <a:miter lim="400000"/>
          </a:ln>
        </p:spPr>
      </p:pic>
      <p:sp>
        <p:nvSpPr>
          <p:cNvPr id="58" name="Shape 58"/>
          <p:cNvSpPr/>
          <p:nvPr>
            <p:ph type="title"/>
          </p:nvPr>
        </p:nvSpPr>
        <p:spPr>
          <a:xfrm>
            <a:off x="325119" y="-1"/>
            <a:ext cx="9609104" cy="1950721"/>
          </a:xfrm>
          <a:prstGeom prst="rect">
            <a:avLst/>
          </a:prstGeom>
          <a:ln w="12700"/>
        </p:spPr>
        <p:txBody>
          <a:bodyPr lIns="54186" tIns="54186" rIns="54186" bIns="54186"/>
          <a:lstStyle>
            <a:lvl1pPr defTabSz="914400"/>
          </a:lstStyle>
          <a:p>
            <a:pPr lvl="0">
              <a:defRPr b="0" sz="1800">
                <a:uFillTx/>
              </a:defRPr>
            </a:pPr>
            <a:r>
              <a:rPr b="1" sz="4400">
                <a:uFill>
                  <a:solidFill/>
                </a:uFill>
              </a:rPr>
              <a:t>Title Text</a:t>
            </a:r>
          </a:p>
        </p:txBody>
      </p:sp>
      <p:sp>
        <p:nvSpPr>
          <p:cNvPr id="59" name="Shape 59"/>
          <p:cNvSpPr/>
          <p:nvPr>
            <p:ph type="body" idx="1"/>
          </p:nvPr>
        </p:nvSpPr>
        <p:spPr>
          <a:xfrm>
            <a:off x="975359" y="2817706"/>
            <a:ext cx="11054082" cy="6321779"/>
          </a:xfrm>
          <a:prstGeom prst="rect">
            <a:avLst/>
          </a:prstGeom>
          <a:ln w="12700"/>
        </p:spPr>
        <p:txBody>
          <a:bodyPr lIns="54186" tIns="54186" rIns="54186" bIns="54186"/>
          <a:lstStyle>
            <a:lvl1pPr marL="485775" indent="-485775" defTabSz="914400">
              <a:spcBef>
                <a:spcPts val="500"/>
              </a:spcBef>
            </a:lvl1pPr>
            <a:lvl2pPr marL="857250" indent="-400050" defTabSz="914400">
              <a:spcBef>
                <a:spcPts val="400"/>
              </a:spcBef>
              <a:buFontTx/>
              <a:buChar char="»"/>
              <a:defRPr sz="2800"/>
            </a:lvl2pPr>
            <a:lvl3pPr marL="1219200" indent="-304800" defTabSz="914400">
              <a:spcBef>
                <a:spcPts val="400"/>
              </a:spcBef>
              <a:buFontTx/>
              <a:buChar char="–"/>
              <a:defRPr sz="2400"/>
            </a:lvl3pPr>
            <a:lvl4pPr marL="1665514" indent="-293914" defTabSz="914400">
              <a:spcBef>
                <a:spcPts val="300"/>
              </a:spcBef>
              <a:defRPr sz="1800"/>
            </a:lvl4pPr>
            <a:lvl5pPr marL="2122714" indent="-293914" defTabSz="914400">
              <a:spcBef>
                <a:spcPts val="300"/>
              </a:spcBef>
              <a:buFontTx/>
              <a:buChar char="»"/>
              <a:defRPr sz="1800"/>
            </a:lvl5pPr>
          </a:lstStyle>
          <a:p>
            <a:pPr lvl="0">
              <a:defRPr sz="1800">
                <a:uFillTx/>
              </a:defRPr>
            </a:pPr>
            <a:r>
              <a:rPr sz="3400">
                <a:uFill>
                  <a:solidFill/>
                </a:uFill>
              </a:rPr>
              <a:t>Body Level One</a:t>
            </a:r>
            <a:endParaRPr sz="3400">
              <a:uFill>
                <a:solidFill/>
              </a:uFill>
            </a:endParaRPr>
          </a:p>
          <a:p>
            <a:pPr lvl="1">
              <a:defRPr sz="1800">
                <a:uFillTx/>
              </a:defRPr>
            </a:pPr>
            <a:r>
              <a:rPr sz="2800">
                <a:uFill>
                  <a:solidFill/>
                </a:uFill>
              </a:rPr>
              <a:t>Body Level Two</a:t>
            </a:r>
            <a:endParaRPr sz="2800">
              <a:uFill>
                <a:solidFill/>
              </a:uFill>
            </a:endParaRPr>
          </a:p>
          <a:p>
            <a:pPr lvl="2">
              <a:defRPr sz="1800">
                <a:uFillTx/>
              </a:defRPr>
            </a:pPr>
            <a:r>
              <a:rPr sz="2400">
                <a:uFill>
                  <a:solidFill/>
                </a:uFill>
              </a:rPr>
              <a:t>Body Level Three</a:t>
            </a:r>
            <a:endParaRPr sz="2400">
              <a:uFill>
                <a:solidFill/>
              </a:uFill>
            </a:endParaRPr>
          </a:p>
          <a:p>
            <a:pPr lvl="3">
              <a:defRPr>
                <a:uFillTx/>
              </a:defRPr>
            </a:pPr>
            <a:r>
              <a:rPr>
                <a:uFill>
                  <a:solidFill/>
                </a:uFill>
              </a:rPr>
              <a:t>Body Level Four</a:t>
            </a:r>
            <a:endParaRPr>
              <a:uFill>
                <a:solidFill/>
              </a:uFill>
            </a:endParaRPr>
          </a:p>
          <a:p>
            <a:pPr lvl="4">
              <a:defRPr>
                <a:uFillTx/>
              </a:defRPr>
            </a:pPr>
            <a:r>
              <a:rPr>
                <a:uFill>
                  <a:solidFill/>
                </a:uFill>
              </a:rPr>
              <a:t>Body Level Five</a:t>
            </a:r>
          </a:p>
        </p:txBody>
      </p:sp>
      <p:sp>
        <p:nvSpPr>
          <p:cNvPr id="60" name="Shape 60"/>
          <p:cNvSpPr/>
          <p:nvPr>
            <p:ph type="sldNum" sz="quarter" idx="2"/>
          </p:nvPr>
        </p:nvSpPr>
        <p:spPr>
          <a:xfrm>
            <a:off x="12597386" y="9325215"/>
            <a:ext cx="276464" cy="256204"/>
          </a:xfrm>
          <a:prstGeom prst="rect">
            <a:avLst/>
          </a:prstGeom>
          <a:ln w="12700"/>
        </p:spPr>
        <p:txBody>
          <a:bodyPr lIns="54186" tIns="54186" rIns="54186" bIns="54186"/>
          <a:lstStyle>
            <a:lvl1pPr defTabSz="914400"/>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2" name="Shape 62"/>
          <p:cNvSpPr/>
          <p:nvPr>
            <p:ph type="body" idx="1"/>
          </p:nvPr>
        </p:nvSpPr>
        <p:spPr>
          <a:xfrm>
            <a:off x="785706" y="2248746"/>
            <a:ext cx="11433388" cy="5256108"/>
          </a:xfrm>
          <a:prstGeom prst="rect">
            <a:avLst/>
          </a:prstGeom>
          <a:ln w="12700">
            <a:miter lim="400000"/>
          </a:ln>
        </p:spPr>
        <p:txBody>
          <a:bodyPr lIns="33866" tIns="33866" rIns="33866" bIns="33866" anchor="ctr"/>
          <a:lstStyle>
            <a:lvl1pPr marL="0" indent="0" defTabSz="825500">
              <a:spcBef>
                <a:spcPts val="0"/>
              </a:spcBef>
              <a:buClrTx/>
              <a:buSzTx/>
              <a:buFontTx/>
              <a:buNone/>
              <a:defRPr>
                <a:uFillTx/>
                <a:latin typeface="Helvetica Neue"/>
                <a:ea typeface="Helvetica Neue"/>
                <a:cs typeface="Helvetica Neue"/>
                <a:sym typeface="Helvetica Neue"/>
              </a:defRPr>
            </a:lvl1pPr>
            <a:lvl2pPr marL="0" indent="0" defTabSz="825500">
              <a:spcBef>
                <a:spcPts val="0"/>
              </a:spcBef>
              <a:buClrTx/>
              <a:buSzTx/>
              <a:buFontTx/>
              <a:buNone/>
              <a:defRPr>
                <a:uFillTx/>
                <a:latin typeface="Helvetica Neue"/>
                <a:ea typeface="Helvetica Neue"/>
                <a:cs typeface="Helvetica Neue"/>
                <a:sym typeface="Helvetica Neue"/>
              </a:defRPr>
            </a:lvl2pPr>
            <a:lvl3pPr marL="635000" indent="0" defTabSz="825500">
              <a:spcBef>
                <a:spcPts val="0"/>
              </a:spcBef>
              <a:buClrTx/>
              <a:buFontTx/>
              <a:buBlip>
                <a:blip r:embed="rId3"/>
              </a:buBlip>
              <a:defRPr>
                <a:uFillTx/>
                <a:latin typeface="Helvetica Neue"/>
                <a:ea typeface="Helvetica Neue"/>
                <a:cs typeface="Helvetica Neue"/>
                <a:sym typeface="Helvetica Neue"/>
              </a:defRPr>
            </a:lvl3pPr>
            <a:lvl4pPr marL="1270000" indent="0" defTabSz="825500">
              <a:spcBef>
                <a:spcPts val="0"/>
              </a:spcBef>
              <a:buClrTx/>
              <a:buSzPct val="100000"/>
              <a:buFontTx/>
              <a:buBlip>
                <a:blip r:embed="rId3"/>
              </a:buBlip>
              <a:defRPr>
                <a:uFillTx/>
                <a:latin typeface="Helvetica Neue"/>
                <a:ea typeface="Helvetica Neue"/>
                <a:cs typeface="Helvetica Neue"/>
                <a:sym typeface="Helvetica Neue"/>
              </a:defRPr>
            </a:lvl4pPr>
            <a:lvl5pPr marL="1905000" indent="0" defTabSz="825500">
              <a:spcBef>
                <a:spcPts val="0"/>
              </a:spcBef>
              <a:buClrTx/>
              <a:buFontTx/>
              <a:buBlip>
                <a:blip r:embed="rId3"/>
              </a:buBlip>
              <a:defRPr>
                <a:uFillTx/>
                <a:latin typeface="Helvetica Neue"/>
                <a:ea typeface="Helvetica Neue"/>
                <a:cs typeface="Helvetica Neue"/>
                <a:sym typeface="Helvetica Neue"/>
              </a:defRPr>
            </a:lvl5pPr>
          </a:lstStyle>
          <a:p>
            <a:pPr lvl="0">
              <a:defRPr sz="1800"/>
            </a:pPr>
            <a:r>
              <a:rPr sz="3400"/>
              <a:t>Body Level One</a:t>
            </a:r>
            <a:endParaRPr sz="3400"/>
          </a:p>
          <a:p>
            <a:pPr lvl="1">
              <a:defRPr sz="1800"/>
            </a:pPr>
            <a:r>
              <a:rPr sz="3400"/>
              <a:t>Body Level Two</a:t>
            </a:r>
            <a:endParaRPr sz="3400"/>
          </a:p>
          <a:p>
            <a:pPr lvl="2">
              <a:defRPr sz="1800"/>
            </a:pPr>
            <a:r>
              <a:rPr sz="3400"/>
              <a:t>Body Level Three</a:t>
            </a:r>
            <a:endParaRPr sz="3400"/>
          </a:p>
          <a:p>
            <a:pPr lvl="3">
              <a:defRPr sz="1800"/>
            </a:pPr>
            <a:r>
              <a:rPr sz="3400"/>
              <a:t>Body Level Four</a:t>
            </a:r>
            <a:endParaRPr sz="3400"/>
          </a:p>
          <a:p>
            <a:pPr lvl="4">
              <a:defRPr sz="1800"/>
            </a:pPr>
            <a:r>
              <a:rPr sz="3400"/>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grpSp>
        <p:nvGrpSpPr>
          <p:cNvPr id="4" name="Group 4"/>
          <p:cNvGrpSpPr/>
          <p:nvPr/>
        </p:nvGrpSpPr>
        <p:grpSpPr>
          <a:xfrm>
            <a:off x="0" y="2032000"/>
            <a:ext cx="13007059" cy="213360"/>
            <a:chOff x="0" y="0"/>
            <a:chExt cx="13007058" cy="213359"/>
          </a:xfrm>
        </p:grpSpPr>
        <p:sp>
          <p:nvSpPr>
            <p:cNvPr id="2" name="Shape 2"/>
            <p:cNvSpPr/>
            <p:nvPr/>
          </p:nvSpPr>
          <p:spPr>
            <a:xfrm>
              <a:off x="0" y="0"/>
              <a:ext cx="13007059" cy="106115"/>
            </a:xfrm>
            <a:prstGeom prst="rect">
              <a:avLst/>
            </a:prstGeom>
            <a:gradFill flip="none" rotWithShape="1">
              <a:gsLst>
                <a:gs pos="0">
                  <a:srgbClr val="C8C8C8"/>
                </a:gs>
                <a:gs pos="50000">
                  <a:srgbClr val="EFEFEF"/>
                </a:gs>
                <a:gs pos="100000">
                  <a:srgbClr val="C8C8C8"/>
                </a:gs>
              </a:gsLst>
              <a:lin ang="0" scaled="0"/>
            </a:gradFill>
            <a:ln w="9525" cap="flat">
              <a:noFill/>
              <a:round/>
            </a:ln>
            <a:effectLst/>
          </p:spPr>
          <p:txBody>
            <a:bodyPr wrap="square" lIns="38100" tIns="38100" rIns="38100" bIns="38100" numCol="1" anchor="ctr">
              <a:noAutofit/>
            </a:bodyPr>
            <a:lstStyle/>
            <a:p>
              <a:pPr lvl="0"/>
            </a:p>
          </p:txBody>
        </p:sp>
        <p:sp>
          <p:nvSpPr>
            <p:cNvPr id="3" name="Shape 3"/>
            <p:cNvSpPr/>
            <p:nvPr/>
          </p:nvSpPr>
          <p:spPr>
            <a:xfrm>
              <a:off x="0" y="162559"/>
              <a:ext cx="13007059" cy="50801"/>
            </a:xfrm>
            <a:prstGeom prst="rect">
              <a:avLst/>
            </a:prstGeom>
            <a:gradFill flip="none" rotWithShape="1">
              <a:gsLst>
                <a:gs pos="0">
                  <a:srgbClr val="8E8E8E"/>
                </a:gs>
                <a:gs pos="50000">
                  <a:srgbClr val="D7D7D7"/>
                </a:gs>
                <a:gs pos="100000">
                  <a:srgbClr val="8E8E8E"/>
                </a:gs>
              </a:gsLst>
              <a:lin ang="0" scaled="0"/>
            </a:gradFill>
            <a:ln w="9525" cap="flat">
              <a:noFill/>
              <a:round/>
            </a:ln>
            <a:effectLst/>
          </p:spPr>
          <p:txBody>
            <a:bodyPr wrap="square" lIns="38100" tIns="38100" rIns="38100" bIns="38100" numCol="1" anchor="ctr">
              <a:noAutofit/>
            </a:bodyPr>
            <a:lstStyle/>
            <a:p>
              <a:pPr lvl="0"/>
            </a:p>
          </p:txBody>
        </p:sp>
      </p:grpSp>
      <p:sp>
        <p:nvSpPr>
          <p:cNvPr id="5" name="Shape 5"/>
          <p:cNvSpPr/>
          <p:nvPr/>
        </p:nvSpPr>
        <p:spPr>
          <a:xfrm>
            <a:off x="9031" y="9207500"/>
            <a:ext cx="12877801" cy="0"/>
          </a:xfrm>
          <a:prstGeom prst="line">
            <a:avLst/>
          </a:prstGeom>
          <a:ln w="12700">
            <a:solidFill/>
            <a:round/>
          </a:ln>
        </p:spPr>
        <p:txBody>
          <a:bodyPr lIns="0" tIns="0" rIns="0" bIns="0"/>
          <a:lstStyle/>
          <a:p>
            <a:pPr lvl="0" defTabSz="457200">
              <a:buClrTx/>
              <a:defRPr sz="1200">
                <a:uFillTx/>
                <a:latin typeface="Helvetica"/>
                <a:ea typeface="Helvetica"/>
                <a:cs typeface="Helvetica"/>
                <a:sym typeface="Helvetica"/>
              </a:defRPr>
            </a:pPr>
          </a:p>
        </p:txBody>
      </p:sp>
      <p:sp>
        <p:nvSpPr>
          <p:cNvPr id="6" name="Shape 6"/>
          <p:cNvSpPr/>
          <p:nvPr/>
        </p:nvSpPr>
        <p:spPr>
          <a:xfrm>
            <a:off x="22577" y="9412534"/>
            <a:ext cx="8890001" cy="228601"/>
          </a:xfrm>
          <a:prstGeom prst="rect">
            <a:avLst/>
          </a:prstGeom>
          <a:ln>
            <a:round/>
          </a:ln>
          <a:extLst>
            <a:ext uri="{C572A759-6A51-4108-AA02-DFA0A04FC94B}">
              <ma14:wrappingTextBoxFlag xmlns:ma14="http://schemas.microsoft.com/office/mac/drawingml/2011/main" val="1"/>
            </a:ext>
          </a:extLst>
        </p:spPr>
        <p:txBody>
          <a:bodyPr lIns="38100" tIns="38100" rIns="38100" bIns="38100" anchor="ctr">
            <a:spAutoFit/>
          </a:bodyPr>
          <a:lstStyle/>
          <a:p>
            <a:pPr lvl="0">
              <a:defRPr sz="1800">
                <a:uFillTx/>
              </a:defRPr>
            </a:pPr>
            <a:r>
              <a:rPr sz="1100">
                <a:uFill>
                  <a:solidFill/>
                </a:uFill>
              </a:rPr>
              <a:t>© New</a:t>
            </a:r>
            <a:r>
              <a:rPr sz="1100">
                <a:uFill>
                  <a:solidFill/>
                </a:uFill>
              </a:rPr>
              <a:t> </a:t>
            </a:r>
            <a:r>
              <a:rPr sz="1100">
                <a:uFill>
                  <a:solidFill/>
                </a:uFill>
              </a:rPr>
              <a:t>Hope Town, 2015			Leadership Training School</a:t>
            </a:r>
          </a:p>
        </p:txBody>
      </p:sp>
      <p:pic>
        <p:nvPicPr>
          <p:cNvPr id="7" name="logo.png"/>
          <p:cNvPicPr/>
          <p:nvPr/>
        </p:nvPicPr>
        <p:blipFill>
          <a:blip r:embed="rId2">
            <a:extLst/>
          </a:blip>
          <a:stretch>
            <a:fillRect/>
          </a:stretch>
        </p:blipFill>
        <p:spPr>
          <a:xfrm>
            <a:off x="8263466" y="469900"/>
            <a:ext cx="4482043" cy="977900"/>
          </a:xfrm>
          <a:prstGeom prst="rect">
            <a:avLst/>
          </a:prstGeom>
          <a:ln w="12700">
            <a:miter lim="400000"/>
          </a:ln>
        </p:spPr>
      </p:pic>
      <p:sp>
        <p:nvSpPr>
          <p:cNvPr id="8" name="Shape 8"/>
          <p:cNvSpPr/>
          <p:nvPr>
            <p:ph type="title"/>
          </p:nvPr>
        </p:nvSpPr>
        <p:spPr>
          <a:xfrm>
            <a:off x="330200" y="0"/>
            <a:ext cx="9245600" cy="1955800"/>
          </a:xfrm>
          <a:prstGeom prst="rect">
            <a:avLst/>
          </a:prstGeom>
          <a:ln>
            <a:round/>
          </a:ln>
          <a:extLst>
            <a:ext uri="{C572A759-6A51-4108-AA02-DFA0A04FC94B}">
              <ma14:wrappingTextBoxFlag xmlns:ma14="http://schemas.microsoft.com/office/mac/drawingml/2011/main" val="1"/>
            </a:ext>
          </a:extLst>
        </p:spPr>
        <p:txBody>
          <a:bodyPr lIns="38100" tIns="38100" rIns="38100" bIns="38100" anchor="b"/>
          <a:lstStyle/>
          <a:p>
            <a:pPr lvl="0">
              <a:defRPr b="0" sz="1800">
                <a:uFillTx/>
              </a:defRPr>
            </a:pPr>
            <a:r>
              <a:rPr b="1" sz="4400">
                <a:uFill>
                  <a:solidFill/>
                </a:uFill>
              </a:rPr>
              <a:t>Title Text</a:t>
            </a:r>
          </a:p>
        </p:txBody>
      </p:sp>
      <p:sp>
        <p:nvSpPr>
          <p:cNvPr id="9" name="Shape 9"/>
          <p:cNvSpPr/>
          <p:nvPr>
            <p:ph type="body" idx="1"/>
          </p:nvPr>
        </p:nvSpPr>
        <p:spPr>
          <a:xfrm>
            <a:off x="977900" y="2819400"/>
            <a:ext cx="11049000" cy="6934200"/>
          </a:xfrm>
          <a:prstGeom prst="rect">
            <a:avLst/>
          </a:prstGeom>
          <a:ln>
            <a:round/>
          </a:ln>
          <a:extLst>
            <a:ext uri="{C572A759-6A51-4108-AA02-DFA0A04FC94B}">
              <ma14:wrappingTextBoxFlag xmlns:ma14="http://schemas.microsoft.com/office/mac/drawingml/2011/main" val="1"/>
            </a:ext>
          </a:extLst>
        </p:spPr>
        <p:txBody>
          <a:bodyPr lIns="38100" tIns="38100" rIns="38100" bIns="38100"/>
          <a:lstStyle>
            <a:lvl2pPr marL="742950" indent="-285750">
              <a:spcBef>
                <a:spcPts val="600"/>
              </a:spcBef>
              <a:buFontTx/>
              <a:buChar char="»"/>
              <a:defRPr sz="2800"/>
            </a:lvl2pPr>
            <a:lvl3pPr marL="1143000" indent="-228600">
              <a:spcBef>
                <a:spcPts val="600"/>
              </a:spcBef>
              <a:buFontTx/>
              <a:buChar char="–"/>
              <a:defRPr sz="2400"/>
            </a:lvl3pPr>
            <a:lvl4pPr marL="1600200" indent="-228600">
              <a:spcBef>
                <a:spcPts val="400"/>
              </a:spcBef>
              <a:defRPr sz="1800"/>
            </a:lvl4pPr>
            <a:lvl5pPr marL="2057400" indent="-228600">
              <a:spcBef>
                <a:spcPts val="400"/>
              </a:spcBef>
              <a:buFontTx/>
              <a:buChar char="»"/>
              <a:defRPr sz="1800"/>
            </a:lvl5pPr>
          </a:lstStyle>
          <a:p>
            <a:pPr lvl="0">
              <a:defRPr sz="1800">
                <a:uFillTx/>
              </a:defRPr>
            </a:pPr>
            <a:r>
              <a:rPr sz="3400">
                <a:uFill>
                  <a:solidFill/>
                </a:uFill>
              </a:rPr>
              <a:t>Body Level One</a:t>
            </a:r>
            <a:endParaRPr sz="3400">
              <a:uFill>
                <a:solidFill/>
              </a:uFill>
            </a:endParaRPr>
          </a:p>
          <a:p>
            <a:pPr lvl="1">
              <a:defRPr sz="1800">
                <a:uFillTx/>
              </a:defRPr>
            </a:pPr>
            <a:r>
              <a:rPr sz="2800">
                <a:uFill>
                  <a:solidFill/>
                </a:uFill>
              </a:rPr>
              <a:t>Body Level Two</a:t>
            </a:r>
            <a:endParaRPr sz="2800">
              <a:uFill>
                <a:solidFill/>
              </a:uFill>
            </a:endParaRPr>
          </a:p>
          <a:p>
            <a:pPr lvl="2">
              <a:defRPr sz="1800">
                <a:uFillTx/>
              </a:defRPr>
            </a:pPr>
            <a:r>
              <a:rPr sz="2400">
                <a:uFill>
                  <a:solidFill/>
                </a:uFill>
              </a:rPr>
              <a:t>Body Level Three</a:t>
            </a:r>
            <a:endParaRPr sz="2400">
              <a:uFill>
                <a:solidFill/>
              </a:uFill>
            </a:endParaRPr>
          </a:p>
          <a:p>
            <a:pPr lvl="3">
              <a:defRPr>
                <a:uFillTx/>
              </a:defRPr>
            </a:pPr>
            <a:r>
              <a:rPr>
                <a:uFill>
                  <a:solidFill/>
                </a:uFill>
              </a:rPr>
              <a:t>Body Level Four</a:t>
            </a:r>
            <a:endParaRPr>
              <a:uFill>
                <a:solidFill/>
              </a:uFill>
            </a:endParaRPr>
          </a:p>
          <a:p>
            <a:pPr lvl="4">
              <a:defRPr>
                <a:uFillTx/>
              </a:defRPr>
            </a:pPr>
            <a:r>
              <a:rPr>
                <a:uFill>
                  <a:solidFill/>
                </a:uFill>
              </a:rPr>
              <a:t>Body Level Five</a:t>
            </a:r>
          </a:p>
        </p:txBody>
      </p:sp>
      <p:sp>
        <p:nvSpPr>
          <p:cNvPr id="10" name="Shape 10"/>
          <p:cNvSpPr/>
          <p:nvPr>
            <p:ph type="sldNum" sz="quarter" idx="2"/>
          </p:nvPr>
        </p:nvSpPr>
        <p:spPr>
          <a:xfrm>
            <a:off x="12629560" y="9358234"/>
            <a:ext cx="244290" cy="224031"/>
          </a:xfrm>
          <a:prstGeom prst="rect">
            <a:avLst/>
          </a:prstGeom>
          <a:ln>
            <a:round/>
          </a:ln>
        </p:spPr>
        <p:txBody>
          <a:bodyPr wrap="none" lIns="38100" tIns="38100" rIns="38100" bIns="38100" anchor="ctr">
            <a:spAutoFit/>
          </a:bodyPr>
          <a:lstStyle>
            <a:lvl1pPr algn="r">
              <a:buClrTx/>
              <a:defRPr sz="11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Lst>
  <p:transition spd="med" advClick="1"/>
  <p:txStyles>
    <p:titleStyle>
      <a:lvl1pPr defTabSz="1295400">
        <a:defRPr b="1" sz="4400">
          <a:uFill>
            <a:solidFill/>
          </a:uFill>
          <a:latin typeface="+mn-lt"/>
          <a:ea typeface="+mn-ea"/>
          <a:cs typeface="+mn-cs"/>
          <a:sym typeface="Arial"/>
        </a:defRPr>
      </a:lvl1pPr>
      <a:lvl2pPr indent="228600" defTabSz="1295400">
        <a:defRPr b="1" sz="4400">
          <a:uFill>
            <a:solidFill/>
          </a:uFill>
          <a:latin typeface="+mn-lt"/>
          <a:ea typeface="+mn-ea"/>
          <a:cs typeface="+mn-cs"/>
          <a:sym typeface="Arial"/>
        </a:defRPr>
      </a:lvl2pPr>
      <a:lvl3pPr indent="457200" defTabSz="1295400">
        <a:defRPr b="1" sz="4400">
          <a:uFill>
            <a:solidFill/>
          </a:uFill>
          <a:latin typeface="+mn-lt"/>
          <a:ea typeface="+mn-ea"/>
          <a:cs typeface="+mn-cs"/>
          <a:sym typeface="Arial"/>
        </a:defRPr>
      </a:lvl3pPr>
      <a:lvl4pPr indent="685800" defTabSz="1295400">
        <a:defRPr b="1" sz="4400">
          <a:uFill>
            <a:solidFill/>
          </a:uFill>
          <a:latin typeface="+mn-lt"/>
          <a:ea typeface="+mn-ea"/>
          <a:cs typeface="+mn-cs"/>
          <a:sym typeface="Arial"/>
        </a:defRPr>
      </a:lvl4pPr>
      <a:lvl5pPr indent="914400" defTabSz="1295400">
        <a:defRPr b="1" sz="4400">
          <a:uFill>
            <a:solidFill/>
          </a:uFill>
          <a:latin typeface="+mn-lt"/>
          <a:ea typeface="+mn-ea"/>
          <a:cs typeface="+mn-cs"/>
          <a:sym typeface="Arial"/>
        </a:defRPr>
      </a:lvl5pPr>
      <a:lvl6pPr indent="1143000" defTabSz="1295400">
        <a:defRPr b="1" sz="4400">
          <a:uFill>
            <a:solidFill/>
          </a:uFill>
          <a:latin typeface="+mn-lt"/>
          <a:ea typeface="+mn-ea"/>
          <a:cs typeface="+mn-cs"/>
          <a:sym typeface="Arial"/>
        </a:defRPr>
      </a:lvl6pPr>
      <a:lvl7pPr indent="1371600" defTabSz="1295400">
        <a:defRPr b="1" sz="4400">
          <a:uFill>
            <a:solidFill/>
          </a:uFill>
          <a:latin typeface="+mn-lt"/>
          <a:ea typeface="+mn-ea"/>
          <a:cs typeface="+mn-cs"/>
          <a:sym typeface="Arial"/>
        </a:defRPr>
      </a:lvl7pPr>
      <a:lvl8pPr indent="1600200" defTabSz="1295400">
        <a:defRPr b="1" sz="4400">
          <a:uFill>
            <a:solidFill/>
          </a:uFill>
          <a:latin typeface="+mn-lt"/>
          <a:ea typeface="+mn-ea"/>
          <a:cs typeface="+mn-cs"/>
          <a:sym typeface="Arial"/>
        </a:defRPr>
      </a:lvl8pPr>
      <a:lvl9pPr indent="1828800" defTabSz="1295400">
        <a:defRPr b="1" sz="4400">
          <a:uFill>
            <a:solidFill/>
          </a:uFill>
          <a:latin typeface="+mn-lt"/>
          <a:ea typeface="+mn-ea"/>
          <a:cs typeface="+mn-cs"/>
          <a:sym typeface="Arial"/>
        </a:defRPr>
      </a:lvl9pPr>
    </p:titleStyle>
    <p:bodyStyle>
      <a:lvl1pPr marL="342900" indent="-342900" defTabSz="1295400">
        <a:spcBef>
          <a:spcPts val="800"/>
        </a:spcBef>
        <a:buClr>
          <a:srgbClr val="000000"/>
        </a:buClr>
        <a:buSzPct val="50000"/>
        <a:buFont typeface="Monotype Sorts"/>
        <a:buChar char=""/>
        <a:defRPr sz="3400">
          <a:uFill>
            <a:solidFill/>
          </a:uFill>
          <a:latin typeface="+mn-lt"/>
          <a:ea typeface="+mn-ea"/>
          <a:cs typeface="+mn-cs"/>
          <a:sym typeface="Arial"/>
        </a:defRPr>
      </a:lvl1pPr>
      <a:lvl2pPr marL="804182" indent="-346982" defTabSz="1295400">
        <a:spcBef>
          <a:spcPts val="800"/>
        </a:spcBef>
        <a:buClr>
          <a:srgbClr val="000000"/>
        </a:buClr>
        <a:buSzPct val="100000"/>
        <a:buFont typeface="Monotype Sorts"/>
        <a:buChar char=""/>
        <a:defRPr sz="3400">
          <a:uFill>
            <a:solidFill/>
          </a:uFill>
          <a:latin typeface="+mn-lt"/>
          <a:ea typeface="+mn-ea"/>
          <a:cs typeface="+mn-cs"/>
          <a:sym typeface="Arial"/>
        </a:defRPr>
      </a:lvl2pPr>
      <a:lvl3pPr marL="1238250" indent="-323850" defTabSz="1295400">
        <a:spcBef>
          <a:spcPts val="800"/>
        </a:spcBef>
        <a:buClr>
          <a:srgbClr val="000000"/>
        </a:buClr>
        <a:buSzPct val="100000"/>
        <a:buFont typeface="Monotype Sorts"/>
        <a:buChar char=""/>
        <a:defRPr sz="3400">
          <a:uFill>
            <a:solidFill/>
          </a:uFill>
          <a:latin typeface="+mn-lt"/>
          <a:ea typeface="+mn-ea"/>
          <a:cs typeface="+mn-cs"/>
          <a:sym typeface="Arial"/>
        </a:defRPr>
      </a:lvl3pPr>
      <a:lvl4pPr marL="1803400" indent="-431800" defTabSz="1295400">
        <a:spcBef>
          <a:spcPts val="800"/>
        </a:spcBef>
        <a:buClr>
          <a:srgbClr val="000000"/>
        </a:buClr>
        <a:buSzPct val="65000"/>
        <a:buFont typeface="Monotype Sorts"/>
        <a:buChar char=""/>
        <a:defRPr sz="3400">
          <a:uFill>
            <a:solidFill/>
          </a:uFill>
          <a:latin typeface="+mn-lt"/>
          <a:ea typeface="+mn-ea"/>
          <a:cs typeface="+mn-cs"/>
          <a:sym typeface="Arial"/>
        </a:defRPr>
      </a:lvl4pPr>
      <a:lvl5pPr marL="2260600" indent="-431800" defTabSz="1295400">
        <a:spcBef>
          <a:spcPts val="800"/>
        </a:spcBef>
        <a:buClr>
          <a:srgbClr val="000000"/>
        </a:buClr>
        <a:buSzPct val="100000"/>
        <a:buFont typeface="Monotype Sorts"/>
        <a:buChar char=""/>
        <a:defRPr sz="3400">
          <a:uFill>
            <a:solidFill/>
          </a:uFill>
          <a:latin typeface="+mn-lt"/>
          <a:ea typeface="+mn-ea"/>
          <a:cs typeface="+mn-cs"/>
          <a:sym typeface="Arial"/>
        </a:defRPr>
      </a:lvl5pPr>
      <a:lvl6pPr marL="3530600" indent="-1079500" defTabSz="1295400">
        <a:spcBef>
          <a:spcPts val="800"/>
        </a:spcBef>
        <a:buClr>
          <a:srgbClr val="000000"/>
        </a:buClr>
        <a:buSzPct val="171000"/>
        <a:buFont typeface="Monotype Sorts"/>
        <a:buChar char=""/>
        <a:defRPr sz="3400">
          <a:uFill>
            <a:solidFill/>
          </a:uFill>
          <a:latin typeface="+mn-lt"/>
          <a:ea typeface="+mn-ea"/>
          <a:cs typeface="+mn-cs"/>
          <a:sym typeface="Arial"/>
        </a:defRPr>
      </a:lvl6pPr>
      <a:lvl7pPr marL="3886200" indent="-1079500" defTabSz="1295400">
        <a:spcBef>
          <a:spcPts val="800"/>
        </a:spcBef>
        <a:buClr>
          <a:srgbClr val="000000"/>
        </a:buClr>
        <a:buSzPct val="171000"/>
        <a:buFont typeface="Monotype Sorts"/>
        <a:buChar char=""/>
        <a:defRPr sz="3400">
          <a:uFill>
            <a:solidFill/>
          </a:uFill>
          <a:latin typeface="+mn-lt"/>
          <a:ea typeface="+mn-ea"/>
          <a:cs typeface="+mn-cs"/>
          <a:sym typeface="Arial"/>
        </a:defRPr>
      </a:lvl7pPr>
      <a:lvl8pPr marL="4241800" indent="-1079500" defTabSz="1295400">
        <a:spcBef>
          <a:spcPts val="800"/>
        </a:spcBef>
        <a:buClr>
          <a:srgbClr val="000000"/>
        </a:buClr>
        <a:buSzPct val="171000"/>
        <a:buFont typeface="Monotype Sorts"/>
        <a:buChar char=""/>
        <a:defRPr sz="3400">
          <a:uFill>
            <a:solidFill/>
          </a:uFill>
          <a:latin typeface="+mn-lt"/>
          <a:ea typeface="+mn-ea"/>
          <a:cs typeface="+mn-cs"/>
          <a:sym typeface="Arial"/>
        </a:defRPr>
      </a:lvl8pPr>
      <a:lvl9pPr marL="4597400" indent="-1079500" defTabSz="1295400">
        <a:spcBef>
          <a:spcPts val="800"/>
        </a:spcBef>
        <a:buClr>
          <a:srgbClr val="000000"/>
        </a:buClr>
        <a:buSzPct val="171000"/>
        <a:buFont typeface="Monotype Sorts"/>
        <a:buChar char=""/>
        <a:defRPr sz="3400">
          <a:uFill>
            <a:solidFill/>
          </a:uFill>
          <a:latin typeface="+mn-lt"/>
          <a:ea typeface="+mn-ea"/>
          <a:cs typeface="+mn-cs"/>
          <a:sym typeface="Arial"/>
        </a:defRPr>
      </a:lvl9pPr>
    </p:bodyStyle>
    <p:otherStyle>
      <a:lvl1pPr algn="r" defTabSz="1295400">
        <a:defRPr sz="1100">
          <a:solidFill>
            <a:schemeClr val="tx1"/>
          </a:solidFill>
          <a:uFill>
            <a:solidFill/>
          </a:uFill>
          <a:latin typeface="+mn-lt"/>
          <a:ea typeface="+mn-ea"/>
          <a:cs typeface="+mn-cs"/>
          <a:sym typeface="Arial"/>
        </a:defRPr>
      </a:lvl1pPr>
      <a:lvl2pPr algn="r" defTabSz="1295400">
        <a:defRPr sz="1100">
          <a:solidFill>
            <a:schemeClr val="tx1"/>
          </a:solidFill>
          <a:uFill>
            <a:solidFill/>
          </a:uFill>
          <a:latin typeface="+mn-lt"/>
          <a:ea typeface="+mn-ea"/>
          <a:cs typeface="+mn-cs"/>
          <a:sym typeface="Arial"/>
        </a:defRPr>
      </a:lvl2pPr>
      <a:lvl3pPr algn="r" defTabSz="1295400">
        <a:defRPr sz="1100">
          <a:solidFill>
            <a:schemeClr val="tx1"/>
          </a:solidFill>
          <a:uFill>
            <a:solidFill/>
          </a:uFill>
          <a:latin typeface="+mn-lt"/>
          <a:ea typeface="+mn-ea"/>
          <a:cs typeface="+mn-cs"/>
          <a:sym typeface="Arial"/>
        </a:defRPr>
      </a:lvl3pPr>
      <a:lvl4pPr algn="r" defTabSz="1295400">
        <a:defRPr sz="1100">
          <a:solidFill>
            <a:schemeClr val="tx1"/>
          </a:solidFill>
          <a:uFill>
            <a:solidFill/>
          </a:uFill>
          <a:latin typeface="+mn-lt"/>
          <a:ea typeface="+mn-ea"/>
          <a:cs typeface="+mn-cs"/>
          <a:sym typeface="Arial"/>
        </a:defRPr>
      </a:lvl4pPr>
      <a:lvl5pPr algn="r" defTabSz="1295400">
        <a:defRPr sz="1100">
          <a:solidFill>
            <a:schemeClr val="tx1"/>
          </a:solidFill>
          <a:uFill>
            <a:solidFill/>
          </a:uFill>
          <a:latin typeface="+mn-lt"/>
          <a:ea typeface="+mn-ea"/>
          <a:cs typeface="+mn-cs"/>
          <a:sym typeface="Arial"/>
        </a:defRPr>
      </a:lvl5pPr>
      <a:lvl6pPr algn="r" defTabSz="1295400">
        <a:defRPr sz="1100">
          <a:solidFill>
            <a:schemeClr val="tx1"/>
          </a:solidFill>
          <a:uFill>
            <a:solidFill/>
          </a:uFill>
          <a:latin typeface="+mn-lt"/>
          <a:ea typeface="+mn-ea"/>
          <a:cs typeface="+mn-cs"/>
          <a:sym typeface="Arial"/>
        </a:defRPr>
      </a:lvl6pPr>
      <a:lvl7pPr algn="r" defTabSz="1295400">
        <a:defRPr sz="1100">
          <a:solidFill>
            <a:schemeClr val="tx1"/>
          </a:solidFill>
          <a:uFill>
            <a:solidFill/>
          </a:uFill>
          <a:latin typeface="+mn-lt"/>
          <a:ea typeface="+mn-ea"/>
          <a:cs typeface="+mn-cs"/>
          <a:sym typeface="Arial"/>
        </a:defRPr>
      </a:lvl7pPr>
      <a:lvl8pPr algn="r" defTabSz="1295400">
        <a:defRPr sz="1100">
          <a:solidFill>
            <a:schemeClr val="tx1"/>
          </a:solidFill>
          <a:uFill>
            <a:solidFill/>
          </a:uFill>
          <a:latin typeface="+mn-lt"/>
          <a:ea typeface="+mn-ea"/>
          <a:cs typeface="+mn-cs"/>
          <a:sym typeface="Arial"/>
        </a:defRPr>
      </a:lvl8pPr>
      <a:lvl9pPr algn="r" defTabSz="1295400">
        <a:defRPr sz="1100">
          <a:solidFill>
            <a:schemeClr val="tx1"/>
          </a:solidFill>
          <a:uFill>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1100">
                <a:solidFill>
                  <a:srgbClr val="FFFFFF"/>
                </a:solidFill>
                <a:uFill>
                  <a:solidFill/>
                </a:uFill>
              </a:rPr>
            </a:fld>
          </a:p>
        </p:txBody>
      </p:sp>
      <p:sp>
        <p:nvSpPr>
          <p:cNvPr id="67" name="Shape 67"/>
          <p:cNvSpPr/>
          <p:nvPr>
            <p:ph type="body" idx="1"/>
          </p:nvPr>
        </p:nvSpPr>
        <p:spPr>
          <a:xfrm>
            <a:off x="3835400" y="2984500"/>
            <a:ext cx="9105900" cy="3251200"/>
          </a:xfrm>
          <a:prstGeom prst="rect">
            <a:avLst/>
          </a:prstGeom>
        </p:spPr>
        <p:txBody>
          <a:bodyPr/>
          <a:lstStyle>
            <a:lvl1pPr>
              <a:buClrTx/>
              <a:defRPr i="1" sz="4400">
                <a:solidFill>
                  <a:srgbClr val="FFFFFF"/>
                </a:solidFill>
                <a:uFill>
                  <a:solidFill>
                    <a:srgbClr val="FFFFFF"/>
                  </a:solidFill>
                </a:uFill>
              </a:defRPr>
            </a:lvl1pPr>
          </a:lstStyle>
          <a:p>
            <a:pPr lvl="0">
              <a:defRPr i="0" sz="1800">
                <a:solidFill>
                  <a:srgbClr val="000000"/>
                </a:solidFill>
                <a:uFillTx/>
              </a:defRPr>
            </a:pPr>
            <a:r>
              <a:rPr i="1" sz="4400">
                <a:solidFill>
                  <a:srgbClr val="FFFFFF"/>
                </a:solidFill>
                <a:uFill>
                  <a:solidFill>
                    <a:srgbClr val="FFFFFF"/>
                  </a:solidFill>
                </a:uFill>
              </a:rPr>
              <a:t>The Practices of Effective Ministry</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ph type="title"/>
          </p:nvPr>
        </p:nvSpPr>
        <p:spPr>
          <a:xfrm>
            <a:off x="330200" y="0"/>
            <a:ext cx="9232900" cy="1955800"/>
          </a:xfrm>
          <a:prstGeom prst="rect">
            <a:avLst/>
          </a:prstGeom>
        </p:spPr>
        <p:txBody>
          <a:bodyPr/>
          <a:lstStyle/>
          <a:p>
            <a:pPr lvl="0">
              <a:defRPr b="0" sz="1800">
                <a:uFillTx/>
              </a:defRPr>
            </a:pPr>
            <a:r>
              <a:rPr b="1" sz="4400">
                <a:uFill>
                  <a:solidFill/>
                </a:uFill>
              </a:rPr>
              <a:t>#1 Clarifying the Win</a:t>
            </a:r>
          </a:p>
        </p:txBody>
      </p:sp>
      <p:sp>
        <p:nvSpPr>
          <p:cNvPr id="106" name="Shape 106"/>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
        <p:nvSpPr>
          <p:cNvPr id="107" name="Shape 107"/>
          <p:cNvSpPr/>
          <p:nvPr/>
        </p:nvSpPr>
        <p:spPr>
          <a:xfrm>
            <a:off x="1326150" y="3839517"/>
            <a:ext cx="10094336" cy="5140959"/>
          </a:xfrm>
          <a:prstGeom prst="rect">
            <a:avLst/>
          </a:prstGeom>
          <a:ln w="12700">
            <a:miter lim="400000"/>
          </a:ln>
          <a:extLst>
            <a:ext uri="{C572A759-6A51-4108-AA02-DFA0A04FC94B}">
              <ma14:wrappingTextBoxFlag xmlns:ma14="http://schemas.microsoft.com/office/mac/drawingml/2011/main" val="1"/>
            </a:ext>
          </a:extLst>
        </p:spPr>
        <p:txBody>
          <a:bodyPr lIns="33866" tIns="33866" rIns="33866" bIns="33866" anchor="ctr"/>
          <a:lstStyle/>
          <a:p>
            <a:pPr lvl="0" defTabSz="825500">
              <a:spcBef>
                <a:spcPts val="5300"/>
              </a:spcBef>
              <a:buClrTx/>
              <a:defRPr sz="1800">
                <a:uFillTx/>
              </a:defRPr>
            </a:pPr>
            <a:r>
              <a:rPr sz="4400" u="sng">
                <a:solidFill>
                  <a:srgbClr val="53585F"/>
                </a:solidFill>
                <a:latin typeface="Gotham HTF Medium Condensed"/>
                <a:ea typeface="Gotham HTF Medium Condensed"/>
                <a:cs typeface="Gotham HTF Medium Condensed"/>
                <a:sym typeface="Gotham HTF Medium Condensed"/>
              </a:rPr>
              <a:t>Every</a:t>
            </a:r>
            <a:r>
              <a:rPr sz="4400">
                <a:solidFill>
                  <a:srgbClr val="53585F"/>
                </a:solidFill>
                <a:latin typeface="Gotham HTF Medium Condensed"/>
                <a:ea typeface="Gotham HTF Medium Condensed"/>
                <a:cs typeface="Gotham HTF Medium Condensed"/>
                <a:sym typeface="Gotham HTF Medium Condensed"/>
              </a:rPr>
              <a:t> person at NHT experiences two realities:</a:t>
            </a:r>
            <a:endParaRPr sz="4400">
              <a:solidFill>
                <a:srgbClr val="53585F"/>
              </a:solidFill>
              <a:latin typeface="Gotham HTF Medium Condensed"/>
              <a:ea typeface="Gotham HTF Medium Condensed"/>
              <a:cs typeface="Gotham HTF Medium Condensed"/>
              <a:sym typeface="Gotham HTF Medium Condensed"/>
            </a:endParaRPr>
          </a:p>
          <a:p>
            <a:pPr lvl="0" marL="778387" indent="-270387" defTabSz="825500">
              <a:spcBef>
                <a:spcPts val="5300"/>
              </a:spcBef>
              <a:buClrTx/>
              <a:buSzPct val="100000"/>
              <a:buChar char="•"/>
              <a:defRPr sz="1800">
                <a:uFillTx/>
              </a:defRPr>
            </a:pPr>
            <a:r>
              <a:rPr sz="4400">
                <a:solidFill>
                  <a:srgbClr val="53585F"/>
                </a:solidFill>
                <a:latin typeface="Gotham HTF Medium Condensed"/>
                <a:ea typeface="Gotham HTF Medium Condensed"/>
                <a:cs typeface="Gotham HTF Medium Condensed"/>
                <a:sym typeface="Gotham HTF Medium Condensed"/>
              </a:rPr>
              <a:t>Our people are growing to be </a:t>
            </a:r>
            <a:r>
              <a:rPr sz="4400" u="sng">
                <a:solidFill>
                  <a:srgbClr val="53585F"/>
                </a:solidFill>
                <a:latin typeface="Gotham HTF Medium Condensed"/>
                <a:ea typeface="Gotham HTF Medium Condensed"/>
                <a:cs typeface="Gotham HTF Medium Condensed"/>
                <a:sym typeface="Gotham HTF Medium Condensed"/>
              </a:rPr>
              <a:t>like</a:t>
            </a:r>
            <a:r>
              <a:rPr sz="4400">
                <a:solidFill>
                  <a:srgbClr val="53585F"/>
                </a:solidFill>
                <a:latin typeface="Gotham HTF Medium Condensed"/>
                <a:ea typeface="Gotham HTF Medium Condensed"/>
                <a:cs typeface="Gotham HTF Medium Condensed"/>
                <a:sym typeface="Gotham HTF Medium Condensed"/>
              </a:rPr>
              <a:t> Christ.</a:t>
            </a:r>
            <a:endParaRPr sz="4400">
              <a:solidFill>
                <a:srgbClr val="53585F"/>
              </a:solidFill>
              <a:latin typeface="Gotham HTF Medium Condensed"/>
              <a:ea typeface="Gotham HTF Medium Condensed"/>
              <a:cs typeface="Gotham HTF Medium Condensed"/>
              <a:sym typeface="Gotham HTF Medium Condensed"/>
            </a:endParaRPr>
          </a:p>
          <a:p>
            <a:pPr lvl="0" marL="778387" indent="-270387" defTabSz="825500">
              <a:spcBef>
                <a:spcPts val="5300"/>
              </a:spcBef>
              <a:buClrTx/>
              <a:buSzPct val="100000"/>
              <a:buChar char="•"/>
              <a:defRPr sz="1800">
                <a:uFillTx/>
              </a:defRPr>
            </a:pPr>
            <a:r>
              <a:rPr sz="4400">
                <a:solidFill>
                  <a:srgbClr val="53585F"/>
                </a:solidFill>
                <a:latin typeface="Gotham HTF Medium Condensed"/>
                <a:ea typeface="Gotham HTF Medium Condensed"/>
                <a:cs typeface="Gotham HTF Medium Condensed"/>
                <a:sym typeface="Gotham HTF Medium Condensed"/>
              </a:rPr>
              <a:t>Our people are understanding their </a:t>
            </a:r>
            <a:r>
              <a:rPr sz="4400" u="sng">
                <a:solidFill>
                  <a:srgbClr val="53585F"/>
                </a:solidFill>
                <a:latin typeface="Gotham HTF Medium Condensed"/>
                <a:ea typeface="Gotham HTF Medium Condensed"/>
                <a:cs typeface="Gotham HTF Medium Condensed"/>
                <a:sym typeface="Gotham HTF Medium Condensed"/>
              </a:rPr>
              <a:t>call</a:t>
            </a:r>
            <a:r>
              <a:rPr sz="4400">
                <a:solidFill>
                  <a:srgbClr val="53585F"/>
                </a:solidFill>
                <a:latin typeface="Gotham HTF Medium Condensed"/>
                <a:ea typeface="Gotham HTF Medium Condensed"/>
                <a:cs typeface="Gotham HTF Medium Condensed"/>
                <a:sym typeface="Gotham HTF Medium Condensed"/>
              </a:rPr>
              <a:t> in Christ.</a:t>
            </a:r>
            <a:endParaRPr sz="4400">
              <a:solidFill>
                <a:srgbClr val="53585F"/>
              </a:solidFill>
              <a:latin typeface="Gotham HTF Medium Condensed"/>
              <a:ea typeface="Gotham HTF Medium Condensed"/>
              <a:cs typeface="Gotham HTF Medium Condensed"/>
              <a:sym typeface="Gotham HTF Medium Condensed"/>
            </a:endParaRPr>
          </a:p>
          <a:p>
            <a:pPr lvl="0" defTabSz="825500">
              <a:spcBef>
                <a:spcPts val="5300"/>
              </a:spcBef>
              <a:buClrTx/>
              <a:defRPr sz="1800">
                <a:uFillTx/>
              </a:defRPr>
            </a:pPr>
            <a:r>
              <a:rPr sz="4400">
                <a:solidFill>
                  <a:srgbClr val="53585F"/>
                </a:solidFill>
                <a:latin typeface="Gotham HTF Medium Condensed"/>
                <a:ea typeface="Gotham HTF Medium Condensed"/>
                <a:cs typeface="Gotham HTF Medium Condensed"/>
                <a:sym typeface="Gotham HTF Medium Condensed"/>
              </a:rPr>
              <a:t>Everything we do at NHT must be accomplishing our WIN!!</a:t>
            </a:r>
          </a:p>
        </p:txBody>
      </p:sp>
      <p:sp>
        <p:nvSpPr>
          <p:cNvPr id="108" name="Shape 108"/>
          <p:cNvSpPr/>
          <p:nvPr/>
        </p:nvSpPr>
        <p:spPr>
          <a:xfrm>
            <a:off x="1326150" y="2387308"/>
            <a:ext cx="10745483" cy="1428175"/>
          </a:xfrm>
          <a:prstGeom prst="rect">
            <a:avLst/>
          </a:prstGeom>
          <a:ln w="12700">
            <a:miter lim="400000"/>
          </a:ln>
          <a:extLst>
            <a:ext uri="{C572A759-6A51-4108-AA02-DFA0A04FC94B}">
              <ma14:wrappingTextBoxFlag xmlns:ma14="http://schemas.microsoft.com/office/mac/drawingml/2011/main" val="1"/>
            </a:ext>
          </a:extLst>
        </p:spPr>
        <p:txBody>
          <a:bodyPr lIns="33866" tIns="33866" rIns="33866" bIns="33866" anchor="ctr"/>
          <a:lstStyle>
            <a:lvl1pPr defTabSz="825500">
              <a:buClrTx/>
              <a:defRPr b="1" spc="1920" sz="6400">
                <a:solidFill>
                  <a:srgbClr val="53585F"/>
                </a:solidFill>
                <a:uFillTx/>
                <a:latin typeface="Gotham HTF"/>
                <a:ea typeface="Gotham HTF"/>
                <a:cs typeface="Gotham HTF"/>
                <a:sym typeface="Gotham HTF"/>
              </a:defRPr>
            </a:lvl1pPr>
          </a:lstStyle>
          <a:p>
            <a:pPr lvl="0">
              <a:defRPr b="0" spc="0" sz="1800">
                <a:solidFill>
                  <a:srgbClr val="000000"/>
                </a:solidFill>
              </a:defRPr>
            </a:pPr>
            <a:r>
              <a:rPr b="1" spc="1920" sz="6400">
                <a:solidFill>
                  <a:srgbClr val="53585F"/>
                </a:solidFill>
              </a:rPr>
              <a:t>NHT Win (v1.0)</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107">
                                            <p:bg/>
                                          </p:spTgt>
                                        </p:tgtEl>
                                        <p:attrNameLst>
                                          <p:attrName>style.visibility</p:attrName>
                                        </p:attrNameLst>
                                      </p:cBhvr>
                                      <p:to>
                                        <p:strVal val="visible"/>
                                      </p:to>
                                    </p:set>
                                    <p:animEffect filter="dissolve" transition="in">
                                      <p:cBhvr>
                                        <p:cTn id="7" dur="2500"/>
                                        <p:tgtEl>
                                          <p:spTgt spid="107">
                                            <p:bg/>
                                          </p:spTgt>
                                        </p:tgtEl>
                                      </p:cBhvr>
                                    </p:animEffect>
                                  </p:childTnLst>
                                </p:cTn>
                              </p:par>
                              <p:par>
                                <p:cTn id="8" presetClass="entr" presetSubtype="0" presetID="9" grpId="1" fill="hold">
                                  <p:stCondLst>
                                    <p:cond delay="0"/>
                                  </p:stCondLst>
                                  <p:iterate type="el" backwards="0">
                                    <p:tmAbs val="0"/>
                                  </p:iterate>
                                  <p:childTnLst>
                                    <p:set>
                                      <p:cBhvr>
                                        <p:cTn id="9" fill="hold"/>
                                        <p:tgtEl>
                                          <p:spTgt spid="107">
                                            <p:txEl>
                                              <p:pRg st="0" end="0"/>
                                            </p:txEl>
                                          </p:spTgt>
                                        </p:tgtEl>
                                        <p:attrNameLst>
                                          <p:attrName>style.visibility</p:attrName>
                                        </p:attrNameLst>
                                      </p:cBhvr>
                                      <p:to>
                                        <p:strVal val="visible"/>
                                      </p:to>
                                    </p:set>
                                    <p:animEffect filter="dissolve" transition="in">
                                      <p:cBhvr>
                                        <p:cTn id="10" dur="2500"/>
                                        <p:tgtEl>
                                          <p:spTgt spid="10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9" grpId="1" fill="hold">
                                  <p:stCondLst>
                                    <p:cond delay="0"/>
                                  </p:stCondLst>
                                  <p:iterate type="el" backwards="0">
                                    <p:tmAbs val="0"/>
                                  </p:iterate>
                                  <p:childTnLst>
                                    <p:set>
                                      <p:cBhvr>
                                        <p:cTn id="14" fill="hold"/>
                                        <p:tgtEl>
                                          <p:spTgt spid="107">
                                            <p:txEl>
                                              <p:pRg st="1" end="1"/>
                                            </p:txEl>
                                          </p:spTgt>
                                        </p:tgtEl>
                                        <p:attrNameLst>
                                          <p:attrName>style.visibility</p:attrName>
                                        </p:attrNameLst>
                                      </p:cBhvr>
                                      <p:to>
                                        <p:strVal val="visible"/>
                                      </p:to>
                                    </p:set>
                                    <p:animEffect filter="dissolve" transition="in">
                                      <p:cBhvr>
                                        <p:cTn id="15" dur="2500"/>
                                        <p:tgtEl>
                                          <p:spTgt spid="10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9" grpId="1" fill="hold">
                                  <p:stCondLst>
                                    <p:cond delay="0"/>
                                  </p:stCondLst>
                                  <p:iterate type="el" backwards="0">
                                    <p:tmAbs val="0"/>
                                  </p:iterate>
                                  <p:childTnLst>
                                    <p:set>
                                      <p:cBhvr>
                                        <p:cTn id="19" fill="hold"/>
                                        <p:tgtEl>
                                          <p:spTgt spid="107">
                                            <p:txEl>
                                              <p:pRg st="2" end="2"/>
                                            </p:txEl>
                                          </p:spTgt>
                                        </p:tgtEl>
                                        <p:attrNameLst>
                                          <p:attrName>style.visibility</p:attrName>
                                        </p:attrNameLst>
                                      </p:cBhvr>
                                      <p:to>
                                        <p:strVal val="visible"/>
                                      </p:to>
                                    </p:set>
                                    <p:animEffect filter="dissolve" transition="in">
                                      <p:cBhvr>
                                        <p:cTn id="20" dur="2500"/>
                                        <p:tgtEl>
                                          <p:spTgt spid="10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9" grpId="1" fill="hold">
                                  <p:stCondLst>
                                    <p:cond delay="0"/>
                                  </p:stCondLst>
                                  <p:iterate type="el" backwards="0">
                                    <p:tmAbs val="0"/>
                                  </p:iterate>
                                  <p:childTnLst>
                                    <p:set>
                                      <p:cBhvr>
                                        <p:cTn id="24" fill="hold"/>
                                        <p:tgtEl>
                                          <p:spTgt spid="107">
                                            <p:txEl>
                                              <p:pRg st="3" end="3"/>
                                            </p:txEl>
                                          </p:spTgt>
                                        </p:tgtEl>
                                        <p:attrNameLst>
                                          <p:attrName>style.visibility</p:attrName>
                                        </p:attrNameLst>
                                      </p:cBhvr>
                                      <p:to>
                                        <p:strVal val="visible"/>
                                      </p:to>
                                    </p:set>
                                    <p:animEffect filter="dissolve" transition="in">
                                      <p:cBhvr>
                                        <p:cTn id="25" dur="2500"/>
                                        <p:tgtEl>
                                          <p:spTgt spid="10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7"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title"/>
          </p:nvPr>
        </p:nvSpPr>
        <p:spPr>
          <a:xfrm>
            <a:off x="330200" y="0"/>
            <a:ext cx="9232900" cy="1955800"/>
          </a:xfrm>
          <a:prstGeom prst="rect">
            <a:avLst/>
          </a:prstGeom>
        </p:spPr>
        <p:txBody>
          <a:bodyPr/>
          <a:lstStyle/>
          <a:p>
            <a:pPr lvl="0">
              <a:defRPr b="0" sz="1800">
                <a:uFillTx/>
              </a:defRPr>
            </a:pPr>
            <a:r>
              <a:rPr b="1" sz="4400">
                <a:uFill>
                  <a:solidFill/>
                </a:uFill>
              </a:rPr>
              <a:t>#1 Clarifying the Win</a:t>
            </a:r>
          </a:p>
        </p:txBody>
      </p:sp>
      <p:sp>
        <p:nvSpPr>
          <p:cNvPr id="113" name="Shape 113"/>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
        <p:nvSpPr>
          <p:cNvPr id="114" name="Shape 114"/>
          <p:cNvSpPr/>
          <p:nvPr/>
        </p:nvSpPr>
        <p:spPr>
          <a:xfrm>
            <a:off x="1326150" y="3917539"/>
            <a:ext cx="10745484" cy="4483217"/>
          </a:xfrm>
          <a:prstGeom prst="rect">
            <a:avLst/>
          </a:prstGeom>
          <a:ln w="12700">
            <a:miter lim="400000"/>
          </a:ln>
          <a:extLst>
            <a:ext uri="{C572A759-6A51-4108-AA02-DFA0A04FC94B}">
              <ma14:wrappingTextBoxFlag xmlns:ma14="http://schemas.microsoft.com/office/mac/drawingml/2011/main" val="1"/>
            </a:ext>
          </a:extLst>
        </p:spPr>
        <p:txBody>
          <a:bodyPr lIns="33866" tIns="33866" rIns="33866" bIns="33866" anchor="ctr"/>
          <a:lstStyle/>
          <a:p>
            <a:pPr lvl="0" marR="457200" defTabSz="457200">
              <a:spcBef>
                <a:spcPts val="5300"/>
              </a:spcBef>
              <a:buClrTx/>
              <a:defRPr sz="1800">
                <a:uFillTx/>
              </a:defRPr>
            </a:pPr>
            <a:r>
              <a:rPr sz="4400">
                <a:solidFill>
                  <a:srgbClr val="424242"/>
                </a:solidFill>
                <a:latin typeface="Gotham HTF Medium Condensed"/>
                <a:ea typeface="Gotham HTF Medium Condensed"/>
                <a:cs typeface="Gotham HTF Medium Condensed"/>
                <a:sym typeface="Gotham HTF Medium Condensed"/>
              </a:rPr>
              <a:t>Experiencing conscious union with God and entry into His Kingdom every week (</a:t>
            </a:r>
            <a:r>
              <a:rPr sz="4400" u="sng">
                <a:solidFill>
                  <a:srgbClr val="424242"/>
                </a:solidFill>
                <a:latin typeface="Gotham HTF Medium Condensed"/>
                <a:ea typeface="Gotham HTF Medium Condensed"/>
                <a:cs typeface="Gotham HTF Medium Condensed"/>
                <a:sym typeface="Gotham HTF Medium Condensed"/>
              </a:rPr>
              <a:t>communion</a:t>
            </a:r>
            <a:r>
              <a:rPr sz="4400">
                <a:solidFill>
                  <a:srgbClr val="424242"/>
                </a:solidFill>
                <a:latin typeface="Gotham HTF Medium Condensed"/>
                <a:ea typeface="Gotham HTF Medium Condensed"/>
                <a:cs typeface="Gotham HTF Medium Condensed"/>
                <a:sym typeface="Gotham HTF Medium Condensed"/>
              </a:rPr>
              <a:t>) through worship and fellowship. Building </a:t>
            </a:r>
            <a:r>
              <a:rPr sz="4400" u="sng">
                <a:solidFill>
                  <a:srgbClr val="424242"/>
                </a:solidFill>
                <a:latin typeface="Gotham HTF Medium Condensed"/>
                <a:ea typeface="Gotham HTF Medium Condensed"/>
                <a:cs typeface="Gotham HTF Medium Condensed"/>
                <a:sym typeface="Gotham HTF Medium Condensed"/>
              </a:rPr>
              <a:t>community</a:t>
            </a:r>
            <a:r>
              <a:rPr sz="4400">
                <a:solidFill>
                  <a:srgbClr val="424242"/>
                </a:solidFill>
                <a:latin typeface="Gotham HTF Medium Condensed"/>
                <a:ea typeface="Gotham HTF Medium Condensed"/>
                <a:cs typeface="Gotham HTF Medium Condensed"/>
                <a:sym typeface="Gotham HTF Medium Condensed"/>
              </a:rPr>
              <a:t> in Christ, being transformed into the likeness of Jesus, through committed relationships and gatherings with one another. Walking in God’s desire to </a:t>
            </a:r>
            <a:r>
              <a:rPr sz="4400" u="sng">
                <a:solidFill>
                  <a:srgbClr val="424242"/>
                </a:solidFill>
                <a:latin typeface="Gotham HTF Medium Condensed"/>
                <a:ea typeface="Gotham HTF Medium Condensed"/>
                <a:cs typeface="Gotham HTF Medium Condensed"/>
                <a:sym typeface="Gotham HTF Medium Condensed"/>
              </a:rPr>
              <a:t>commission</a:t>
            </a:r>
            <a:r>
              <a:rPr sz="4400">
                <a:solidFill>
                  <a:srgbClr val="424242"/>
                </a:solidFill>
                <a:latin typeface="Gotham HTF Medium Condensed"/>
                <a:ea typeface="Gotham HTF Medium Condensed"/>
                <a:cs typeface="Gotham HTF Medium Condensed"/>
                <a:sym typeface="Gotham HTF Medium Condensed"/>
              </a:rPr>
              <a:t> us through a release into our identity in Christ.</a:t>
            </a:r>
            <a:endParaRPr sz="4400">
              <a:solidFill>
                <a:srgbClr val="424242"/>
              </a:solidFill>
              <a:latin typeface="Gotham HTF Medium Condensed"/>
              <a:ea typeface="Gotham HTF Medium Condensed"/>
              <a:cs typeface="Gotham HTF Medium Condensed"/>
              <a:sym typeface="Gotham HTF Medium Condensed"/>
            </a:endParaRPr>
          </a:p>
        </p:txBody>
      </p:sp>
      <p:sp>
        <p:nvSpPr>
          <p:cNvPr id="115" name="Shape 115"/>
          <p:cNvSpPr/>
          <p:nvPr/>
        </p:nvSpPr>
        <p:spPr>
          <a:xfrm>
            <a:off x="1326150" y="2349208"/>
            <a:ext cx="12142895" cy="1428175"/>
          </a:xfrm>
          <a:prstGeom prst="rect">
            <a:avLst/>
          </a:prstGeom>
          <a:ln w="12700">
            <a:miter lim="400000"/>
          </a:ln>
          <a:extLst>
            <a:ext uri="{C572A759-6A51-4108-AA02-DFA0A04FC94B}">
              <ma14:wrappingTextBoxFlag xmlns:ma14="http://schemas.microsoft.com/office/mac/drawingml/2011/main" val="1"/>
            </a:ext>
          </a:extLst>
        </p:spPr>
        <p:txBody>
          <a:bodyPr lIns="33866" tIns="33866" rIns="33866" bIns="33866" anchor="ctr"/>
          <a:lstStyle>
            <a:lvl1pPr defTabSz="825500">
              <a:buClrTx/>
              <a:defRPr b="1" spc="1920" sz="6400">
                <a:solidFill>
                  <a:srgbClr val="53585F"/>
                </a:solidFill>
                <a:uFillTx/>
                <a:latin typeface="Gotham HTF"/>
                <a:ea typeface="Gotham HTF"/>
                <a:cs typeface="Gotham HTF"/>
                <a:sym typeface="Gotham HTF"/>
              </a:defRPr>
            </a:lvl1pPr>
          </a:lstStyle>
          <a:p>
            <a:pPr lvl="0">
              <a:defRPr b="0" spc="0" sz="1800">
                <a:solidFill>
                  <a:srgbClr val="000000"/>
                </a:solidFill>
              </a:defRPr>
            </a:pPr>
            <a:r>
              <a:rPr b="1" spc="1920" sz="6400">
                <a:solidFill>
                  <a:srgbClr val="53585F"/>
                </a:solidFill>
              </a:rPr>
              <a:t>NHT Win (v2.0)</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15"/>
                                        </p:tgtEl>
                                        <p:attrNameLst>
                                          <p:attrName>style.visibility</p:attrName>
                                        </p:attrNameLst>
                                      </p:cBhvr>
                                      <p:to>
                                        <p:strVal val="visible"/>
                                      </p:to>
                                    </p:set>
                                    <p:animEffect filter="dissolve" transition="in">
                                      <p:cBhvr>
                                        <p:cTn id="7" dur="10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114"/>
                                        </p:tgtEl>
                                        <p:attrNameLst>
                                          <p:attrName>style.visibility</p:attrName>
                                        </p:attrNameLst>
                                      </p:cBhvr>
                                      <p:to>
                                        <p:strVal val="visible"/>
                                      </p:to>
                                    </p:set>
                                    <p:animEffect filter="dissolve" transition="in">
                                      <p:cBhvr>
                                        <p:cTn id="12"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5" grpId="1"/>
      <p:bldP build="whole" bldLvl="1" animBg="1" rev="0" advAuto="0" spid="114"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title"/>
          </p:nvPr>
        </p:nvSpPr>
        <p:spPr>
          <a:xfrm>
            <a:off x="330200" y="0"/>
            <a:ext cx="9232900" cy="1955800"/>
          </a:xfrm>
          <a:prstGeom prst="rect">
            <a:avLst/>
          </a:prstGeom>
        </p:spPr>
        <p:txBody>
          <a:bodyPr/>
          <a:lstStyle/>
          <a:p>
            <a:pPr lvl="0">
              <a:defRPr b="0" sz="1800">
                <a:uFillTx/>
              </a:defRPr>
            </a:pPr>
            <a:r>
              <a:rPr b="1" sz="4400">
                <a:uFill>
                  <a:solidFill/>
                </a:uFill>
              </a:rPr>
              <a:t>#1 Clarifying the Win</a:t>
            </a:r>
          </a:p>
        </p:txBody>
      </p:sp>
      <p:sp>
        <p:nvSpPr>
          <p:cNvPr id="120" name="Shape 120"/>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
        <p:nvSpPr>
          <p:cNvPr id="121" name="Shape 121"/>
          <p:cNvSpPr/>
          <p:nvPr/>
        </p:nvSpPr>
        <p:spPr>
          <a:xfrm>
            <a:off x="1326150" y="4013013"/>
            <a:ext cx="11446076" cy="4502525"/>
          </a:xfrm>
          <a:prstGeom prst="rect">
            <a:avLst/>
          </a:prstGeom>
          <a:ln w="12700">
            <a:miter lim="400000"/>
          </a:ln>
          <a:extLst>
            <a:ext uri="{C572A759-6A51-4108-AA02-DFA0A04FC94B}">
              <ma14:wrappingTextBoxFlag xmlns:ma14="http://schemas.microsoft.com/office/mac/drawingml/2011/main" val="1"/>
            </a:ext>
          </a:extLst>
        </p:spPr>
        <p:txBody>
          <a:bodyPr lIns="33866" tIns="33866" rIns="33866" bIns="33866" anchor="ctr"/>
          <a:lstStyle/>
          <a:p>
            <a:pPr lvl="0" marR="457200" defTabSz="457200">
              <a:buClrTx/>
              <a:defRPr sz="1800">
                <a:uFillTx/>
              </a:defRPr>
            </a:pPr>
            <a:r>
              <a:rPr sz="4400">
                <a:solidFill>
                  <a:srgbClr val="424242"/>
                </a:solidFill>
                <a:latin typeface="Gotham HTF Medium Condensed"/>
                <a:ea typeface="Gotham HTF Medium Condensed"/>
                <a:cs typeface="Gotham HTF Medium Condensed"/>
                <a:sym typeface="Gotham HTF Medium Condensed"/>
              </a:rPr>
              <a:t>Our score board shows …</a:t>
            </a:r>
            <a:endParaRPr sz="4400">
              <a:solidFill>
                <a:srgbClr val="424242"/>
              </a:solidFill>
              <a:latin typeface="Gotham HTF Medium Condensed"/>
              <a:ea typeface="Gotham HTF Medium Condensed"/>
              <a:cs typeface="Gotham HTF Medium Condensed"/>
              <a:sym typeface="Gotham HTF Medium Condensed"/>
            </a:endParaRPr>
          </a:p>
          <a:p>
            <a:pPr lvl="0" marL="162232" marR="457200" indent="-162232" defTabSz="457200">
              <a:buClrTx/>
              <a:buSzPct val="100000"/>
              <a:buChar char="•"/>
              <a:defRPr sz="1800">
                <a:uFillTx/>
              </a:defRPr>
            </a:pPr>
            <a:r>
              <a:rPr b="1" sz="4400" u="sng">
                <a:solidFill>
                  <a:srgbClr val="424242"/>
                </a:solidFill>
                <a:latin typeface="Gotham HTF Book Condensed"/>
                <a:ea typeface="Gotham HTF Book Condensed"/>
                <a:cs typeface="Gotham HTF Book Condensed"/>
                <a:sym typeface="Gotham HTF Book Condensed"/>
              </a:rPr>
              <a:t>Communion</a:t>
            </a:r>
            <a:r>
              <a:rPr sz="4400">
                <a:solidFill>
                  <a:srgbClr val="424242"/>
                </a:solidFill>
                <a:latin typeface="Gotham HTF Medium Condensed"/>
                <a:ea typeface="Gotham HTF Medium Condensed"/>
                <a:cs typeface="Gotham HTF Medium Condensed"/>
                <a:sym typeface="Gotham HTF Medium Condensed"/>
              </a:rPr>
              <a:t> - Growing Sunday church service attendance</a:t>
            </a:r>
            <a:endParaRPr sz="4400">
              <a:solidFill>
                <a:srgbClr val="424242"/>
              </a:solidFill>
              <a:latin typeface="Gotham HTF Medium Condensed"/>
              <a:ea typeface="Gotham HTF Medium Condensed"/>
              <a:cs typeface="Gotham HTF Medium Condensed"/>
              <a:sym typeface="Gotham HTF Medium Condensed"/>
            </a:endParaRPr>
          </a:p>
          <a:p>
            <a:pPr lvl="0" marL="162232" marR="457200" indent="-162232" defTabSz="457200">
              <a:buClrTx/>
              <a:buSzPct val="100000"/>
              <a:buChar char="•"/>
              <a:defRPr sz="1800">
                <a:uFillTx/>
              </a:defRPr>
            </a:pPr>
            <a:r>
              <a:rPr b="1" sz="4400" u="sng">
                <a:solidFill>
                  <a:srgbClr val="424242"/>
                </a:solidFill>
                <a:latin typeface="Gotham HTF Book Condensed"/>
                <a:ea typeface="Gotham HTF Book Condensed"/>
                <a:cs typeface="Gotham HTF Book Condensed"/>
                <a:sym typeface="Gotham HTF Book Condensed"/>
              </a:rPr>
              <a:t>Community</a:t>
            </a:r>
            <a:r>
              <a:rPr sz="4400">
                <a:solidFill>
                  <a:srgbClr val="424242"/>
                </a:solidFill>
                <a:latin typeface="Gotham HTF Medium Condensed"/>
                <a:ea typeface="Gotham HTF Medium Condensed"/>
                <a:cs typeface="Gotham HTF Medium Condensed"/>
                <a:sym typeface="Gotham HTF Medium Condensed"/>
              </a:rPr>
              <a:t> - Increased Kuleana attendance, covenant memberships and Growth Group attendance</a:t>
            </a:r>
            <a:endParaRPr sz="4400">
              <a:solidFill>
                <a:srgbClr val="424242"/>
              </a:solidFill>
              <a:latin typeface="Gotham HTF Medium Condensed"/>
              <a:ea typeface="Gotham HTF Medium Condensed"/>
              <a:cs typeface="Gotham HTF Medium Condensed"/>
              <a:sym typeface="Gotham HTF Medium Condensed"/>
            </a:endParaRPr>
          </a:p>
          <a:p>
            <a:pPr lvl="0" marL="162232" marR="457200" indent="-162232" defTabSz="457200">
              <a:buClrTx/>
              <a:buSzPct val="100000"/>
              <a:buChar char="•"/>
              <a:defRPr sz="1800">
                <a:uFillTx/>
              </a:defRPr>
            </a:pPr>
            <a:r>
              <a:rPr b="1" sz="4400" u="sng">
                <a:solidFill>
                  <a:srgbClr val="424242"/>
                </a:solidFill>
                <a:latin typeface="Gotham HTF Book Condensed"/>
                <a:ea typeface="Gotham HTF Book Condensed"/>
                <a:cs typeface="Gotham HTF Book Condensed"/>
                <a:sym typeface="Gotham HTF Book Condensed"/>
              </a:rPr>
              <a:t>Commission</a:t>
            </a:r>
            <a:r>
              <a:rPr sz="4400">
                <a:solidFill>
                  <a:srgbClr val="424242"/>
                </a:solidFill>
                <a:latin typeface="Gotham HTF Medium Condensed"/>
                <a:ea typeface="Gotham HTF Medium Condensed"/>
                <a:cs typeface="Gotham HTF Medium Condensed"/>
                <a:sym typeface="Gotham HTF Medium Condensed"/>
              </a:rPr>
              <a:t> - Discipleship multiplication shown in number of Growth Groups and ministry service volunteers</a:t>
            </a:r>
          </a:p>
        </p:txBody>
      </p:sp>
      <p:sp>
        <p:nvSpPr>
          <p:cNvPr id="122" name="Shape 122"/>
          <p:cNvSpPr/>
          <p:nvPr/>
        </p:nvSpPr>
        <p:spPr>
          <a:xfrm>
            <a:off x="297450" y="2450808"/>
            <a:ext cx="12436150" cy="1713726"/>
          </a:xfrm>
          <a:prstGeom prst="rect">
            <a:avLst/>
          </a:prstGeom>
          <a:ln w="12700">
            <a:miter lim="400000"/>
          </a:ln>
          <a:extLst>
            <a:ext uri="{C572A759-6A51-4108-AA02-DFA0A04FC94B}">
              <ma14:wrappingTextBoxFlag xmlns:ma14="http://schemas.microsoft.com/office/mac/drawingml/2011/main" val="1"/>
            </a:ext>
          </a:extLst>
        </p:spPr>
        <p:txBody>
          <a:bodyPr lIns="33866" tIns="33866" rIns="33866" bIns="33866" anchor="ctr"/>
          <a:lstStyle>
            <a:lvl1pPr defTabSz="825500">
              <a:buClrTx/>
              <a:defRPr b="1" spc="1920" sz="6400">
                <a:solidFill>
                  <a:srgbClr val="53585F"/>
                </a:solidFill>
                <a:uFillTx/>
                <a:latin typeface="Gotham HTF"/>
                <a:ea typeface="Gotham HTF"/>
                <a:cs typeface="Gotham HTF"/>
                <a:sym typeface="Gotham HTF"/>
              </a:defRPr>
            </a:lvl1pPr>
          </a:lstStyle>
          <a:p>
            <a:pPr lvl="0">
              <a:defRPr b="0" spc="0" sz="1800">
                <a:solidFill>
                  <a:srgbClr val="000000"/>
                </a:solidFill>
              </a:defRPr>
            </a:pPr>
            <a:r>
              <a:rPr b="1" spc="1920" sz="6400">
                <a:solidFill>
                  <a:srgbClr val="53585F"/>
                </a:solidFill>
              </a:rPr>
              <a:t>Measuring The WIN</a:t>
            </a:r>
          </a:p>
        </p:txBody>
      </p:sp>
    </p:spTree>
  </p:cSld>
  <p:clrMapOvr>
    <a:masterClrMapping/>
  </p:clrMapOvr>
  <p:transition spd="med" advClick="1">
    <p:dissolve/>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xfrm>
            <a:off x="330200" y="0"/>
            <a:ext cx="8089900" cy="1955800"/>
          </a:xfrm>
          <a:prstGeom prst="rect">
            <a:avLst/>
          </a:prstGeom>
        </p:spPr>
        <p:txBody>
          <a:bodyPr/>
          <a:lstStyle/>
          <a:p>
            <a:pPr lvl="0">
              <a:defRPr b="0" sz="1800">
                <a:uFillTx/>
              </a:defRPr>
            </a:pPr>
            <a:r>
              <a:rPr b="1" sz="4400">
                <a:uFill>
                  <a:solidFill/>
                </a:uFill>
              </a:rPr>
              <a:t>#2 Think steps, not programs</a:t>
            </a:r>
          </a:p>
        </p:txBody>
      </p:sp>
      <p:sp>
        <p:nvSpPr>
          <p:cNvPr id="127" name="Shape 127"/>
          <p:cNvSpPr/>
          <p:nvPr>
            <p:ph type="body" idx="1"/>
          </p:nvPr>
        </p:nvSpPr>
        <p:spPr>
          <a:prstGeom prst="rect">
            <a:avLst/>
          </a:prstGeom>
        </p:spPr>
        <p:txBody>
          <a:bodyPr/>
          <a:lstStyle/>
          <a:p>
            <a:pPr lvl="0">
              <a:defRPr sz="1800">
                <a:uFillTx/>
              </a:defRPr>
            </a:pPr>
            <a:r>
              <a:rPr sz="3400">
                <a:uFill>
                  <a:solidFill/>
                </a:uFill>
              </a:rPr>
              <a:t>COMMON: “People have an need!  Let’s create a program to meet it!”  </a:t>
            </a:r>
            <a:endParaRPr sz="3400">
              <a:uFill>
                <a:solidFill/>
              </a:uFill>
            </a:endParaRPr>
          </a:p>
          <a:p>
            <a:pPr lvl="1">
              <a:defRPr sz="1800">
                <a:uFillTx/>
              </a:defRPr>
            </a:pPr>
            <a:r>
              <a:rPr sz="2800">
                <a:solidFill>
                  <a:srgbClr val="E32400"/>
                </a:solidFill>
                <a:uFill>
                  <a:solidFill>
                    <a:srgbClr val="E32400"/>
                  </a:solidFill>
                </a:uFill>
              </a:rPr>
              <a:t>Dangerous!  </a:t>
            </a:r>
            <a:r>
              <a:rPr i="1" sz="2800">
                <a:solidFill>
                  <a:srgbClr val="E32400"/>
                </a:solidFill>
                <a:uFill>
                  <a:solidFill>
                    <a:srgbClr val="E32400"/>
                  </a:solidFill>
                </a:uFill>
              </a:rPr>
              <a:t>This means that the church has no overall mission or win, and that it exists to generate money and resources toward silo’d ministries. </a:t>
            </a:r>
            <a:r>
              <a:rPr sz="2800">
                <a:solidFill>
                  <a:srgbClr val="E32400"/>
                </a:solidFill>
                <a:uFill>
                  <a:solidFill>
                    <a:srgbClr val="E32400"/>
                  </a:solidFill>
                </a:uFill>
              </a:rPr>
              <a:t> </a:t>
            </a:r>
            <a:endParaRPr sz="2800">
              <a:solidFill>
                <a:srgbClr val="E32400"/>
              </a:solidFill>
              <a:uFill>
                <a:solidFill>
                  <a:srgbClr val="E32400"/>
                </a:solidFill>
              </a:uFill>
            </a:endParaRPr>
          </a:p>
          <a:p>
            <a:pPr lvl="0">
              <a:defRPr sz="1800">
                <a:uFillTx/>
              </a:defRPr>
            </a:pPr>
            <a:r>
              <a:rPr sz="3400">
                <a:uFill>
                  <a:solidFill/>
                </a:uFill>
              </a:rPr>
              <a:t>Thinking steps, not programs means that our primary goal is not to meet someone’s need, </a:t>
            </a:r>
            <a:r>
              <a:rPr b="1" sz="3400">
                <a:uFill>
                  <a:solidFill/>
                </a:uFill>
              </a:rPr>
              <a:t>but rather to help someone get where they need to go</a:t>
            </a:r>
            <a:r>
              <a:rPr sz="3400">
                <a:uFill>
                  <a:solidFill/>
                </a:uFill>
              </a:rPr>
              <a:t>!</a:t>
            </a:r>
          </a:p>
        </p:txBody>
      </p:sp>
      <p:sp>
        <p:nvSpPr>
          <p:cNvPr id="128" name="Shape 128"/>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27">
                                            <p:bg/>
                                          </p:spTgt>
                                        </p:tgtEl>
                                        <p:attrNameLst>
                                          <p:attrName>style.visibility</p:attrName>
                                        </p:attrNameLst>
                                      </p:cBhvr>
                                      <p:to>
                                        <p:strVal val="visible"/>
                                      </p:to>
                                    </p:set>
                                    <p:animEffect filter="dissolve" transition="in">
                                      <p:cBhvr>
                                        <p:cTn id="7" dur="1000"/>
                                        <p:tgtEl>
                                          <p:spTgt spid="127">
                                            <p:bg/>
                                          </p:spTgt>
                                        </p:tgtEl>
                                      </p:cBhvr>
                                    </p:animEffect>
                                  </p:childTnLst>
                                </p:cTn>
                              </p:par>
                              <p:par>
                                <p:cTn id="8" presetClass="entr" presetSubtype="0" presetID="9" grpId="1" fill="hold">
                                  <p:stCondLst>
                                    <p:cond delay="0"/>
                                  </p:stCondLst>
                                  <p:iterate type="el" backwards="0">
                                    <p:tmAbs val="0"/>
                                  </p:iterate>
                                  <p:childTnLst>
                                    <p:set>
                                      <p:cBhvr>
                                        <p:cTn id="9" fill="hold"/>
                                        <p:tgtEl>
                                          <p:spTgt spid="127">
                                            <p:txEl>
                                              <p:pRg st="0" end="0"/>
                                            </p:txEl>
                                          </p:spTgt>
                                        </p:tgtEl>
                                        <p:attrNameLst>
                                          <p:attrName>style.visibility</p:attrName>
                                        </p:attrNameLst>
                                      </p:cBhvr>
                                      <p:to>
                                        <p:strVal val="visible"/>
                                      </p:to>
                                    </p:set>
                                    <p:animEffect filter="dissolve" transition="in">
                                      <p:cBhvr>
                                        <p:cTn id="10" dur="1000"/>
                                        <p:tgtEl>
                                          <p:spTgt spid="127">
                                            <p:txEl>
                                              <p:pRg st="0" end="0"/>
                                            </p:txEl>
                                          </p:spTgt>
                                        </p:tgtEl>
                                      </p:cBhvr>
                                    </p:animEffect>
                                  </p:childTnLst>
                                </p:cTn>
                              </p:par>
                              <p:par>
                                <p:cTn id="11" presetClass="entr" presetSubtype="0" presetID="9" grpId="1" fill="hold">
                                  <p:stCondLst>
                                    <p:cond delay="0"/>
                                  </p:stCondLst>
                                  <p:iterate type="el" backwards="0">
                                    <p:tmAbs val="0"/>
                                  </p:iterate>
                                  <p:childTnLst>
                                    <p:set>
                                      <p:cBhvr>
                                        <p:cTn id="12" fill="hold"/>
                                        <p:tgtEl>
                                          <p:spTgt spid="127">
                                            <p:txEl>
                                              <p:pRg st="1" end="1"/>
                                            </p:txEl>
                                          </p:spTgt>
                                        </p:tgtEl>
                                        <p:attrNameLst>
                                          <p:attrName>style.visibility</p:attrName>
                                        </p:attrNameLst>
                                      </p:cBhvr>
                                      <p:to>
                                        <p:strVal val="visible"/>
                                      </p:to>
                                    </p:set>
                                    <p:animEffect filter="dissolve" transition="in">
                                      <p:cBhvr>
                                        <p:cTn id="13" dur="1000"/>
                                        <p:tgtEl>
                                          <p:spTgt spid="12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9" grpId="1" fill="hold">
                                  <p:stCondLst>
                                    <p:cond delay="0"/>
                                  </p:stCondLst>
                                  <p:iterate type="el" backwards="0">
                                    <p:tmAbs val="0"/>
                                  </p:iterate>
                                  <p:childTnLst>
                                    <p:set>
                                      <p:cBhvr>
                                        <p:cTn id="17" fill="hold"/>
                                        <p:tgtEl>
                                          <p:spTgt spid="127">
                                            <p:txEl>
                                              <p:pRg st="2" end="2"/>
                                            </p:txEl>
                                          </p:spTgt>
                                        </p:tgtEl>
                                        <p:attrNameLst>
                                          <p:attrName>style.visibility</p:attrName>
                                        </p:attrNameLst>
                                      </p:cBhvr>
                                      <p:to>
                                        <p:strVal val="visible"/>
                                      </p:to>
                                    </p:set>
                                    <p:animEffect filter="dissolve" transition="in">
                                      <p:cBhvr>
                                        <p:cTn id="18" dur="1000"/>
                                        <p:tgtEl>
                                          <p:spTgt spid="127">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27"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
        <p:nvSpPr>
          <p:cNvPr id="133" name="Shape 133"/>
          <p:cNvSpPr/>
          <p:nvPr>
            <p:ph type="title"/>
          </p:nvPr>
        </p:nvSpPr>
        <p:spPr>
          <a:xfrm>
            <a:off x="330200" y="0"/>
            <a:ext cx="8089900" cy="1955800"/>
          </a:xfrm>
          <a:prstGeom prst="rect">
            <a:avLst/>
          </a:prstGeom>
        </p:spPr>
        <p:txBody>
          <a:bodyPr/>
          <a:lstStyle/>
          <a:p>
            <a:pPr lvl="0">
              <a:defRPr b="0" sz="1800">
                <a:uFillTx/>
              </a:defRPr>
            </a:pPr>
            <a:r>
              <a:rPr b="1" sz="4400">
                <a:uFill>
                  <a:solidFill/>
                </a:uFill>
              </a:rPr>
              <a:t>Town Kids Volunteer Process</a:t>
            </a:r>
          </a:p>
        </p:txBody>
      </p:sp>
      <p:sp>
        <p:nvSpPr>
          <p:cNvPr id="134" name="Shape 134"/>
          <p:cNvSpPr/>
          <p:nvPr/>
        </p:nvSpPr>
        <p:spPr>
          <a:xfrm>
            <a:off x="417755" y="3689480"/>
            <a:ext cx="1625302" cy="1702532"/>
          </a:xfrm>
          <a:prstGeom prst="roundRect">
            <a:avLst>
              <a:gd name="adj" fmla="val 11721"/>
            </a:avLst>
          </a:prstGeom>
          <a:solidFill>
            <a:srgbClr val="A37512"/>
          </a:solid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2000"/>
            </a:lvl1pPr>
          </a:lstStyle>
          <a:p>
            <a:pPr lvl="0">
              <a:defRPr sz="1800">
                <a:uFillTx/>
              </a:defRPr>
            </a:pPr>
            <a:r>
              <a:rPr sz="2000">
                <a:uFill>
                  <a:solidFill/>
                </a:uFill>
              </a:rPr>
              <a:t>TK Volunteer Recruited &amp; Completes Application</a:t>
            </a:r>
          </a:p>
        </p:txBody>
      </p:sp>
      <p:sp>
        <p:nvSpPr>
          <p:cNvPr id="135" name="Shape 135"/>
          <p:cNvSpPr/>
          <p:nvPr/>
        </p:nvSpPr>
        <p:spPr>
          <a:xfrm>
            <a:off x="6813923" y="3905746"/>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ctr">
              <a:defRPr sz="2000"/>
            </a:lvl1pPr>
          </a:lstStyle>
          <a:p>
            <a:pPr lvl="0">
              <a:defRPr sz="1800">
                <a:uFillTx/>
              </a:defRPr>
            </a:pPr>
            <a:r>
              <a:rPr sz="2000">
                <a:uFill>
                  <a:solidFill/>
                </a:uFill>
              </a:rPr>
              <a:t>All Pass</a:t>
            </a:r>
          </a:p>
        </p:txBody>
      </p:sp>
      <p:sp>
        <p:nvSpPr>
          <p:cNvPr id="136" name="Shape 136"/>
          <p:cNvSpPr/>
          <p:nvPr/>
        </p:nvSpPr>
        <p:spPr>
          <a:xfrm>
            <a:off x="3168724" y="5219795"/>
            <a:ext cx="2671931" cy="977901"/>
          </a:xfrm>
          <a:prstGeom prst="roundRect">
            <a:avLst>
              <a:gd name="adj" fmla="val 19481"/>
            </a:avLst>
          </a:prstGeom>
          <a:solidFill>
            <a:srgbClr val="FFD300"/>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2000"/>
            </a:lvl1pPr>
          </a:lstStyle>
          <a:p>
            <a:pPr lvl="0">
              <a:defRPr sz="1800">
                <a:uFillTx/>
              </a:defRPr>
            </a:pPr>
            <a:r>
              <a:rPr sz="2000">
                <a:uFill>
                  <a:solidFill/>
                </a:uFill>
              </a:rPr>
              <a:t>Background Check Completed</a:t>
            </a:r>
          </a:p>
        </p:txBody>
      </p:sp>
      <p:sp>
        <p:nvSpPr>
          <p:cNvPr id="137" name="Shape 137"/>
          <p:cNvSpPr/>
          <p:nvPr/>
        </p:nvSpPr>
        <p:spPr>
          <a:xfrm>
            <a:off x="3181424" y="4063253"/>
            <a:ext cx="2621131" cy="977901"/>
          </a:xfrm>
          <a:prstGeom prst="roundRect">
            <a:avLst>
              <a:gd name="adj" fmla="val 19481"/>
            </a:avLst>
          </a:prstGeom>
          <a:solidFill>
            <a:srgbClr val="FFD300"/>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2000"/>
            </a:lvl1pPr>
          </a:lstStyle>
          <a:p>
            <a:pPr lvl="0">
              <a:defRPr sz="1800">
                <a:uFillTx/>
              </a:defRPr>
            </a:pPr>
            <a:r>
              <a:rPr sz="2000">
                <a:uFill>
                  <a:solidFill/>
                </a:uFill>
              </a:rPr>
              <a:t>Face to Face Interview Completed</a:t>
            </a:r>
          </a:p>
        </p:txBody>
      </p:sp>
      <p:sp>
        <p:nvSpPr>
          <p:cNvPr id="138" name="Shape 138"/>
          <p:cNvSpPr/>
          <p:nvPr/>
        </p:nvSpPr>
        <p:spPr>
          <a:xfrm>
            <a:off x="3156024" y="2881256"/>
            <a:ext cx="2671931" cy="980441"/>
          </a:xfrm>
          <a:prstGeom prst="roundRect">
            <a:avLst>
              <a:gd name="adj" fmla="val 19430"/>
            </a:avLst>
          </a:prstGeom>
          <a:solidFill>
            <a:srgbClr val="FFD300"/>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2000"/>
            </a:lvl1pPr>
          </a:lstStyle>
          <a:p>
            <a:pPr lvl="0">
              <a:defRPr sz="1800">
                <a:uFillTx/>
              </a:defRPr>
            </a:pPr>
            <a:r>
              <a:rPr sz="2000">
                <a:uFill>
                  <a:solidFill/>
                </a:uFill>
              </a:rPr>
              <a:t>Reference Check Completed</a:t>
            </a:r>
          </a:p>
        </p:txBody>
      </p:sp>
      <p:sp>
        <p:nvSpPr>
          <p:cNvPr id="139" name="Shape 139"/>
          <p:cNvSpPr/>
          <p:nvPr/>
        </p:nvSpPr>
        <p:spPr>
          <a:xfrm>
            <a:off x="877196" y="6933757"/>
            <a:ext cx="2951332" cy="977901"/>
          </a:xfrm>
          <a:prstGeom prst="roundRect">
            <a:avLst>
              <a:gd name="adj" fmla="val 19481"/>
            </a:avLst>
          </a:prstGeom>
          <a:blipFill>
            <a:blip r:embed="rId3"/>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2000"/>
            </a:lvl1pPr>
          </a:lstStyle>
          <a:p>
            <a:pPr lvl="0">
              <a:defRPr sz="1800">
                <a:uFillTx/>
              </a:defRPr>
            </a:pPr>
            <a:r>
              <a:rPr sz="2000">
                <a:uFill>
                  <a:solidFill/>
                </a:uFill>
              </a:rPr>
              <a:t>TK Applicant Views 4 Youth &amp; Child Safety Videos</a:t>
            </a:r>
          </a:p>
        </p:txBody>
      </p:sp>
      <p:sp>
        <p:nvSpPr>
          <p:cNvPr id="140" name="Shape 140"/>
          <p:cNvSpPr/>
          <p:nvPr/>
        </p:nvSpPr>
        <p:spPr>
          <a:xfrm>
            <a:off x="9176384" y="3723583"/>
            <a:ext cx="1727349" cy="1634326"/>
          </a:xfrm>
          <a:prstGeom prst="roundRect">
            <a:avLst>
              <a:gd name="adj" fmla="val 11656"/>
            </a:avLst>
          </a:prstGeom>
          <a:solidFill>
            <a:srgbClr val="C82506"/>
          </a:solid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2000"/>
            </a:lvl1pPr>
          </a:lstStyle>
          <a:p>
            <a:pPr lvl="0">
              <a:defRPr sz="1800">
                <a:uFillTx/>
              </a:defRPr>
            </a:pPr>
            <a:r>
              <a:rPr sz="2000">
                <a:uFill>
                  <a:solidFill/>
                </a:uFill>
              </a:rPr>
              <a:t>TK Applicant informed decision not to utilize</a:t>
            </a:r>
          </a:p>
        </p:txBody>
      </p:sp>
      <p:sp>
        <p:nvSpPr>
          <p:cNvPr id="141" name="Shape 141"/>
          <p:cNvSpPr/>
          <p:nvPr/>
        </p:nvSpPr>
        <p:spPr>
          <a:xfrm>
            <a:off x="11915326" y="5948178"/>
            <a:ext cx="507927" cy="48633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50800" tIns="50800" rIns="50800" bIns="50800" anchor="ctr"/>
          <a:lstStyle/>
          <a:p>
            <a:pPr lvl="0"/>
          </a:p>
        </p:txBody>
      </p:sp>
      <p:sp>
        <p:nvSpPr>
          <p:cNvPr id="142" name="Shape 142"/>
          <p:cNvSpPr/>
          <p:nvPr/>
        </p:nvSpPr>
        <p:spPr>
          <a:xfrm>
            <a:off x="12047145" y="6077045"/>
            <a:ext cx="244290" cy="2286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p>
        </p:txBody>
      </p:sp>
      <p:sp>
        <p:nvSpPr>
          <p:cNvPr id="143" name="Shape 143"/>
          <p:cNvSpPr/>
          <p:nvPr/>
        </p:nvSpPr>
        <p:spPr>
          <a:xfrm>
            <a:off x="4552576" y="6933757"/>
            <a:ext cx="2951332" cy="977901"/>
          </a:xfrm>
          <a:prstGeom prst="roundRect">
            <a:avLst>
              <a:gd name="adj" fmla="val 19481"/>
            </a:avLst>
          </a:prstGeom>
          <a:blipFill>
            <a:blip r:embed="rId5"/>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2000"/>
            </a:lvl1pPr>
          </a:lstStyle>
          <a:p>
            <a:pPr lvl="0">
              <a:defRPr sz="1800">
                <a:uFillTx/>
              </a:defRPr>
            </a:pPr>
            <a:r>
              <a:rPr sz="2000">
                <a:uFill>
                  <a:solidFill/>
                </a:uFill>
              </a:rPr>
              <a:t>TK Applicant Photo Taken, Badge Assigned</a:t>
            </a:r>
          </a:p>
        </p:txBody>
      </p:sp>
      <p:sp>
        <p:nvSpPr>
          <p:cNvPr id="144" name="Shape 144"/>
          <p:cNvSpPr/>
          <p:nvPr/>
        </p:nvSpPr>
        <p:spPr>
          <a:xfrm>
            <a:off x="8076453" y="6933757"/>
            <a:ext cx="2951331" cy="977901"/>
          </a:xfrm>
          <a:prstGeom prst="roundRect">
            <a:avLst>
              <a:gd name="adj" fmla="val 19481"/>
            </a:avLst>
          </a:prstGeom>
          <a:blipFill>
            <a:blip r:embed="rId6"/>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lgn="ctr">
              <a:defRPr sz="2000"/>
            </a:lvl1pPr>
          </a:lstStyle>
          <a:p>
            <a:pPr lvl="0">
              <a:defRPr sz="1800">
                <a:uFillTx/>
              </a:defRPr>
            </a:pPr>
            <a:r>
              <a:rPr sz="2000">
                <a:uFill>
                  <a:solidFill/>
                </a:uFill>
              </a:rPr>
              <a:t>TK Applicant becomes TK Servant and Placed on Schedule</a:t>
            </a:r>
          </a:p>
        </p:txBody>
      </p:sp>
      <p:sp>
        <p:nvSpPr>
          <p:cNvPr id="145" name="Shape 145"/>
          <p:cNvSpPr/>
          <p:nvPr/>
        </p:nvSpPr>
        <p:spPr>
          <a:xfrm flipV="1">
            <a:off x="2663040" y="3388359"/>
            <a:ext cx="1" cy="2304774"/>
          </a:xfrm>
          <a:prstGeom prst="line">
            <a:avLst/>
          </a:prstGeom>
          <a:ln w="88900">
            <a:solidFill/>
            <a:miter lim="400000"/>
          </a:ln>
        </p:spPr>
        <p:txBody>
          <a:bodyPr lIns="0" tIns="0" rIns="0" bIns="0"/>
          <a:lstStyle/>
          <a:p>
            <a:pPr lvl="0"/>
          </a:p>
        </p:txBody>
      </p:sp>
      <p:sp>
        <p:nvSpPr>
          <p:cNvPr id="146" name="Shape 146"/>
          <p:cNvSpPr/>
          <p:nvPr/>
        </p:nvSpPr>
        <p:spPr>
          <a:xfrm>
            <a:off x="2659229" y="4540746"/>
            <a:ext cx="533327" cy="1"/>
          </a:xfrm>
          <a:prstGeom prst="line">
            <a:avLst/>
          </a:prstGeom>
          <a:ln w="88900">
            <a:solidFill/>
            <a:miter lim="400000"/>
            <a:tailEnd type="triangle"/>
          </a:ln>
        </p:spPr>
        <p:txBody>
          <a:bodyPr lIns="0" tIns="0" rIns="0" bIns="0"/>
          <a:lstStyle/>
          <a:p>
            <a:pPr lvl="0"/>
          </a:p>
        </p:txBody>
      </p:sp>
      <p:sp>
        <p:nvSpPr>
          <p:cNvPr id="147" name="Shape 147"/>
          <p:cNvSpPr/>
          <p:nvPr/>
        </p:nvSpPr>
        <p:spPr>
          <a:xfrm>
            <a:off x="2056054" y="4549263"/>
            <a:ext cx="577478" cy="1"/>
          </a:xfrm>
          <a:prstGeom prst="line">
            <a:avLst/>
          </a:prstGeom>
          <a:ln w="88900">
            <a:solidFill/>
            <a:miter lim="400000"/>
          </a:ln>
        </p:spPr>
        <p:txBody>
          <a:bodyPr lIns="0" tIns="0" rIns="0" bIns="0"/>
          <a:lstStyle/>
          <a:p>
            <a:pPr lvl="0"/>
          </a:p>
        </p:txBody>
      </p:sp>
      <p:sp>
        <p:nvSpPr>
          <p:cNvPr id="148" name="Shape 148"/>
          <p:cNvSpPr/>
          <p:nvPr/>
        </p:nvSpPr>
        <p:spPr>
          <a:xfrm>
            <a:off x="2659229" y="5641449"/>
            <a:ext cx="533327" cy="1"/>
          </a:xfrm>
          <a:prstGeom prst="line">
            <a:avLst/>
          </a:prstGeom>
          <a:ln w="88900">
            <a:solidFill/>
            <a:miter lim="400000"/>
            <a:tailEnd type="triangle"/>
          </a:ln>
        </p:spPr>
        <p:txBody>
          <a:bodyPr lIns="0" tIns="0" rIns="0" bIns="0"/>
          <a:lstStyle/>
          <a:p>
            <a:pPr lvl="0"/>
          </a:p>
        </p:txBody>
      </p:sp>
      <p:sp>
        <p:nvSpPr>
          <p:cNvPr id="149" name="Shape 149"/>
          <p:cNvSpPr/>
          <p:nvPr/>
        </p:nvSpPr>
        <p:spPr>
          <a:xfrm>
            <a:off x="2659229" y="3440043"/>
            <a:ext cx="533327" cy="1"/>
          </a:xfrm>
          <a:prstGeom prst="line">
            <a:avLst/>
          </a:prstGeom>
          <a:ln w="88900">
            <a:solidFill/>
            <a:miter lim="400000"/>
            <a:tailEnd type="triangle"/>
          </a:ln>
        </p:spPr>
        <p:txBody>
          <a:bodyPr lIns="0" tIns="0" rIns="0" bIns="0"/>
          <a:lstStyle/>
          <a:p>
            <a:pPr lvl="0"/>
          </a:p>
        </p:txBody>
      </p:sp>
      <p:sp>
        <p:nvSpPr>
          <p:cNvPr id="150" name="Shape 150"/>
          <p:cNvSpPr/>
          <p:nvPr/>
        </p:nvSpPr>
        <p:spPr>
          <a:xfrm>
            <a:off x="6282876" y="4545078"/>
            <a:ext cx="533326" cy="1"/>
          </a:xfrm>
          <a:prstGeom prst="line">
            <a:avLst/>
          </a:prstGeom>
          <a:ln w="88900">
            <a:solidFill/>
            <a:miter lim="400000"/>
            <a:tailEnd type="triangle"/>
          </a:ln>
        </p:spPr>
        <p:txBody>
          <a:bodyPr lIns="0" tIns="0" rIns="0" bIns="0"/>
          <a:lstStyle/>
          <a:p>
            <a:pPr lvl="0"/>
          </a:p>
        </p:txBody>
      </p:sp>
      <p:sp>
        <p:nvSpPr>
          <p:cNvPr id="151" name="Shape 151"/>
          <p:cNvSpPr/>
          <p:nvPr/>
        </p:nvSpPr>
        <p:spPr>
          <a:xfrm flipV="1">
            <a:off x="6247428" y="3388359"/>
            <a:ext cx="1" cy="2304774"/>
          </a:xfrm>
          <a:prstGeom prst="line">
            <a:avLst/>
          </a:prstGeom>
          <a:ln w="88900">
            <a:solidFill/>
            <a:miter lim="400000"/>
          </a:ln>
        </p:spPr>
        <p:txBody>
          <a:bodyPr lIns="0" tIns="0" rIns="0" bIns="0"/>
          <a:lstStyle/>
          <a:p>
            <a:pPr lvl="0"/>
          </a:p>
        </p:txBody>
      </p:sp>
      <p:sp>
        <p:nvSpPr>
          <p:cNvPr id="152" name="Shape 152"/>
          <p:cNvSpPr/>
          <p:nvPr/>
        </p:nvSpPr>
        <p:spPr>
          <a:xfrm>
            <a:off x="5843083" y="4540746"/>
            <a:ext cx="370318" cy="1"/>
          </a:xfrm>
          <a:prstGeom prst="line">
            <a:avLst/>
          </a:prstGeom>
          <a:ln w="88900">
            <a:solidFill/>
            <a:miter lim="400000"/>
          </a:ln>
        </p:spPr>
        <p:txBody>
          <a:bodyPr lIns="0" tIns="0" rIns="0" bIns="0"/>
          <a:lstStyle/>
          <a:p>
            <a:pPr lvl="0"/>
          </a:p>
        </p:txBody>
      </p:sp>
      <p:sp>
        <p:nvSpPr>
          <p:cNvPr id="153" name="Shape 153"/>
          <p:cNvSpPr/>
          <p:nvPr/>
        </p:nvSpPr>
        <p:spPr>
          <a:xfrm>
            <a:off x="5843083" y="5648682"/>
            <a:ext cx="370318" cy="1"/>
          </a:xfrm>
          <a:prstGeom prst="line">
            <a:avLst/>
          </a:prstGeom>
          <a:ln w="88900">
            <a:solidFill/>
            <a:miter lim="400000"/>
          </a:ln>
        </p:spPr>
        <p:txBody>
          <a:bodyPr lIns="0" tIns="0" rIns="0" bIns="0"/>
          <a:lstStyle/>
          <a:p>
            <a:pPr lvl="0"/>
          </a:p>
        </p:txBody>
      </p:sp>
      <p:sp>
        <p:nvSpPr>
          <p:cNvPr id="154" name="Shape 154"/>
          <p:cNvSpPr/>
          <p:nvPr/>
        </p:nvSpPr>
        <p:spPr>
          <a:xfrm>
            <a:off x="5843083" y="3432809"/>
            <a:ext cx="370318" cy="1"/>
          </a:xfrm>
          <a:prstGeom prst="line">
            <a:avLst/>
          </a:prstGeom>
          <a:ln w="88900">
            <a:solidFill/>
            <a:miter lim="400000"/>
          </a:ln>
        </p:spPr>
        <p:txBody>
          <a:bodyPr lIns="0" tIns="0" rIns="0" bIns="0"/>
          <a:lstStyle/>
          <a:p>
            <a:pPr lvl="0"/>
          </a:p>
        </p:txBody>
      </p:sp>
      <p:sp>
        <p:nvSpPr>
          <p:cNvPr id="155" name="Shape 155"/>
          <p:cNvSpPr/>
          <p:nvPr/>
        </p:nvSpPr>
        <p:spPr>
          <a:xfrm>
            <a:off x="8103683" y="4545078"/>
            <a:ext cx="1133231" cy="1"/>
          </a:xfrm>
          <a:prstGeom prst="line">
            <a:avLst/>
          </a:prstGeom>
          <a:ln w="88900">
            <a:solidFill/>
            <a:miter lim="400000"/>
            <a:tailEnd type="triangle"/>
          </a:ln>
        </p:spPr>
        <p:txBody>
          <a:bodyPr lIns="0" tIns="0" rIns="0" bIns="0"/>
          <a:lstStyle/>
          <a:p>
            <a:pPr lvl="0"/>
          </a:p>
        </p:txBody>
      </p:sp>
      <p:sp>
        <p:nvSpPr>
          <p:cNvPr id="156" name="Shape 156"/>
          <p:cNvSpPr/>
          <p:nvPr/>
        </p:nvSpPr>
        <p:spPr>
          <a:xfrm flipV="1">
            <a:off x="7459942" y="5153659"/>
            <a:ext cx="1" cy="1270001"/>
          </a:xfrm>
          <a:prstGeom prst="line">
            <a:avLst/>
          </a:prstGeom>
          <a:ln w="88900">
            <a:solidFill/>
            <a:miter lim="400000"/>
          </a:ln>
        </p:spPr>
        <p:txBody>
          <a:bodyPr lIns="0" tIns="0" rIns="0" bIns="0"/>
          <a:lstStyle/>
          <a:p>
            <a:pPr lvl="0"/>
          </a:p>
        </p:txBody>
      </p:sp>
      <p:sp>
        <p:nvSpPr>
          <p:cNvPr id="157" name="Shape 157"/>
          <p:cNvSpPr/>
          <p:nvPr/>
        </p:nvSpPr>
        <p:spPr>
          <a:xfrm flipH="1" flipV="1">
            <a:off x="2352213" y="6419682"/>
            <a:ext cx="5158410" cy="1"/>
          </a:xfrm>
          <a:prstGeom prst="line">
            <a:avLst/>
          </a:prstGeom>
          <a:ln w="88900">
            <a:solidFill/>
            <a:miter lim="400000"/>
          </a:ln>
        </p:spPr>
        <p:txBody>
          <a:bodyPr lIns="0" tIns="0" rIns="0" bIns="0"/>
          <a:lstStyle/>
          <a:p>
            <a:pPr lvl="0"/>
          </a:p>
        </p:txBody>
      </p:sp>
      <p:sp>
        <p:nvSpPr>
          <p:cNvPr id="158" name="Shape 158"/>
          <p:cNvSpPr/>
          <p:nvPr/>
        </p:nvSpPr>
        <p:spPr>
          <a:xfrm>
            <a:off x="2381996" y="6406845"/>
            <a:ext cx="1" cy="511736"/>
          </a:xfrm>
          <a:prstGeom prst="line">
            <a:avLst/>
          </a:prstGeom>
          <a:ln w="88900">
            <a:solidFill/>
            <a:miter lim="400000"/>
            <a:tailEnd type="triangle"/>
          </a:ln>
        </p:spPr>
        <p:txBody>
          <a:bodyPr lIns="0" tIns="0" rIns="0" bIns="0"/>
          <a:lstStyle/>
          <a:p>
            <a:pPr lvl="0"/>
          </a:p>
        </p:txBody>
      </p:sp>
      <p:sp>
        <p:nvSpPr>
          <p:cNvPr id="159" name="Shape 159"/>
          <p:cNvSpPr/>
          <p:nvPr/>
        </p:nvSpPr>
        <p:spPr>
          <a:xfrm>
            <a:off x="3827629" y="7421202"/>
            <a:ext cx="725845" cy="1"/>
          </a:xfrm>
          <a:prstGeom prst="line">
            <a:avLst/>
          </a:prstGeom>
          <a:ln w="88900">
            <a:solidFill/>
            <a:miter lim="400000"/>
            <a:tailEnd type="triangle"/>
          </a:ln>
        </p:spPr>
        <p:txBody>
          <a:bodyPr lIns="0" tIns="0" rIns="0" bIns="0"/>
          <a:lstStyle/>
          <a:p>
            <a:pPr lvl="0"/>
          </a:p>
        </p:txBody>
      </p:sp>
      <p:sp>
        <p:nvSpPr>
          <p:cNvPr id="160" name="Shape 160"/>
          <p:cNvSpPr/>
          <p:nvPr/>
        </p:nvSpPr>
        <p:spPr>
          <a:xfrm>
            <a:off x="7510629" y="7421202"/>
            <a:ext cx="577478" cy="1"/>
          </a:xfrm>
          <a:prstGeom prst="line">
            <a:avLst/>
          </a:prstGeom>
          <a:ln w="88900">
            <a:solidFill/>
            <a:miter lim="400000"/>
            <a:tailEnd type="triangle"/>
          </a:ln>
        </p:spPr>
        <p:txBody>
          <a:bodyPr lIns="0" tIns="0" rIns="0" bIns="0"/>
          <a:lstStyle/>
          <a:p>
            <a:pPr lvl="0"/>
          </a:p>
        </p:txBody>
      </p:sp>
      <p:sp>
        <p:nvSpPr>
          <p:cNvPr id="161" name="Shape 161"/>
          <p:cNvSpPr/>
          <p:nvPr/>
        </p:nvSpPr>
        <p:spPr>
          <a:xfrm>
            <a:off x="11371429" y="6197695"/>
            <a:ext cx="577478" cy="1"/>
          </a:xfrm>
          <a:prstGeom prst="line">
            <a:avLst/>
          </a:prstGeom>
          <a:ln w="88900">
            <a:solidFill/>
            <a:miter lim="400000"/>
            <a:tailEnd type="triangle"/>
          </a:ln>
        </p:spPr>
        <p:txBody>
          <a:bodyPr lIns="0" tIns="0" rIns="0" bIns="0"/>
          <a:lstStyle/>
          <a:p>
            <a:pPr lvl="0"/>
          </a:p>
        </p:txBody>
      </p:sp>
      <p:sp>
        <p:nvSpPr>
          <p:cNvPr id="162" name="Shape 162"/>
          <p:cNvSpPr/>
          <p:nvPr/>
        </p:nvSpPr>
        <p:spPr>
          <a:xfrm flipV="1">
            <a:off x="11352379" y="6156959"/>
            <a:ext cx="1" cy="1270001"/>
          </a:xfrm>
          <a:prstGeom prst="line">
            <a:avLst/>
          </a:prstGeom>
          <a:ln w="88900">
            <a:solidFill/>
            <a:miter lim="400000"/>
          </a:ln>
        </p:spPr>
        <p:txBody>
          <a:bodyPr lIns="0" tIns="0" rIns="0" bIns="0"/>
          <a:lstStyle/>
          <a:p>
            <a:pPr lvl="0"/>
          </a:p>
        </p:txBody>
      </p:sp>
      <p:sp>
        <p:nvSpPr>
          <p:cNvPr id="163" name="Shape 163"/>
          <p:cNvSpPr/>
          <p:nvPr/>
        </p:nvSpPr>
        <p:spPr>
          <a:xfrm>
            <a:off x="11032563" y="7410145"/>
            <a:ext cx="350521" cy="1"/>
          </a:xfrm>
          <a:prstGeom prst="line">
            <a:avLst/>
          </a:prstGeom>
          <a:ln w="88900">
            <a:solidFill/>
            <a:miter lim="400000"/>
          </a:ln>
        </p:spPr>
        <p:txBody>
          <a:bodyPr lIns="0" tIns="0" rIns="0" bIns="0"/>
          <a:lstStyle/>
          <a:p>
            <a:pPr lvl="0"/>
          </a:p>
        </p:txBody>
      </p:sp>
      <p:sp>
        <p:nvSpPr>
          <p:cNvPr id="164" name="Shape 164"/>
          <p:cNvSpPr/>
          <p:nvPr/>
        </p:nvSpPr>
        <p:spPr>
          <a:xfrm>
            <a:off x="10863451" y="4540746"/>
            <a:ext cx="533326" cy="1"/>
          </a:xfrm>
          <a:prstGeom prst="line">
            <a:avLst/>
          </a:prstGeom>
          <a:ln w="88900">
            <a:solidFill/>
            <a:miter lim="400000"/>
          </a:ln>
        </p:spPr>
        <p:txBody>
          <a:bodyPr lIns="0" tIns="0" rIns="0" bIns="0"/>
          <a:lstStyle/>
          <a:p>
            <a:pPr lvl="0"/>
          </a:p>
        </p:txBody>
      </p:sp>
      <p:sp>
        <p:nvSpPr>
          <p:cNvPr id="165" name="Shape 165"/>
          <p:cNvSpPr/>
          <p:nvPr/>
        </p:nvSpPr>
        <p:spPr>
          <a:xfrm flipV="1">
            <a:off x="11352379" y="4518550"/>
            <a:ext cx="1" cy="1681700"/>
          </a:xfrm>
          <a:prstGeom prst="line">
            <a:avLst/>
          </a:prstGeom>
          <a:ln w="88900">
            <a:solidFill/>
            <a:miter lim="400000"/>
          </a:ln>
        </p:spPr>
        <p:txBody>
          <a:bodyPr lIns="0" tIns="0" rIns="0" bIns="0"/>
          <a:lstStyle/>
          <a:p>
            <a:pPr lvl="0"/>
          </a:p>
        </p:txBody>
      </p:sp>
      <p:sp>
        <p:nvSpPr>
          <p:cNvPr id="166" name="Shape 166"/>
          <p:cNvSpPr/>
          <p:nvPr/>
        </p:nvSpPr>
        <p:spPr>
          <a:xfrm>
            <a:off x="8280661" y="4153506"/>
            <a:ext cx="495301" cy="3853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lvl="0">
              <a:defRPr sz="1800">
                <a:uFillTx/>
              </a:defRPr>
            </a:pPr>
            <a:r>
              <a:rPr sz="2000">
                <a:uFill>
                  <a:solidFill/>
                </a:uFill>
              </a:rPr>
              <a:t>NO</a:t>
            </a:r>
          </a:p>
        </p:txBody>
      </p:sp>
      <p:sp>
        <p:nvSpPr>
          <p:cNvPr id="167" name="Shape 167"/>
          <p:cNvSpPr/>
          <p:nvPr/>
        </p:nvSpPr>
        <p:spPr>
          <a:xfrm>
            <a:off x="7545368" y="5557587"/>
            <a:ext cx="622549" cy="3853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lvl="0">
              <a:defRPr sz="1800">
                <a:uFillTx/>
              </a:defRPr>
            </a:pPr>
            <a:r>
              <a:rPr sz="2000">
                <a:uFill>
                  <a:solidFill/>
                </a:uFill>
              </a:rPr>
              <a:t>YES</a:t>
            </a:r>
          </a:p>
        </p:txBody>
      </p:sp>
      <p:sp>
        <p:nvSpPr>
          <p:cNvPr id="168" name="Shape 168"/>
          <p:cNvSpPr/>
          <p:nvPr/>
        </p:nvSpPr>
        <p:spPr>
          <a:xfrm>
            <a:off x="11828929" y="6470017"/>
            <a:ext cx="650579" cy="3853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lvl="0">
              <a:defRPr sz="1800">
                <a:uFillTx/>
              </a:defRPr>
            </a:pPr>
            <a:r>
              <a:rPr sz="2000">
                <a:uFill>
                  <a:solidFill/>
                </a:uFill>
              </a:rPr>
              <a:t>END</a:t>
            </a:r>
          </a:p>
        </p:txBody>
      </p:sp>
    </p:spTree>
  </p:cSld>
  <p:clrMapOvr>
    <a:masterClrMapping/>
  </p:clrMapOvr>
  <p:transition spd="med" advClick="1">
    <p:dissolve/>
  </p:transition>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title"/>
          </p:nvPr>
        </p:nvSpPr>
        <p:spPr>
          <a:prstGeom prst="rect">
            <a:avLst/>
          </a:prstGeom>
        </p:spPr>
        <p:txBody>
          <a:bodyPr/>
          <a:lstStyle/>
          <a:p>
            <a:pPr lvl="0">
              <a:defRPr b="0" sz="1800">
                <a:uFillTx/>
              </a:defRPr>
            </a:pPr>
            <a:r>
              <a:rPr b="1" sz="4400">
                <a:uFill>
                  <a:solidFill/>
                </a:uFill>
              </a:rPr>
              <a:t>#3 Narrow the Focus</a:t>
            </a:r>
          </a:p>
        </p:txBody>
      </p:sp>
      <p:sp>
        <p:nvSpPr>
          <p:cNvPr id="173" name="Shape 173"/>
          <p:cNvSpPr/>
          <p:nvPr>
            <p:ph type="body" idx="1"/>
          </p:nvPr>
        </p:nvSpPr>
        <p:spPr>
          <a:prstGeom prst="rect">
            <a:avLst/>
          </a:prstGeom>
        </p:spPr>
        <p:txBody>
          <a:bodyPr/>
          <a:lstStyle/>
          <a:p>
            <a:pPr lvl="0">
              <a:defRPr sz="1800">
                <a:uFillTx/>
              </a:defRPr>
            </a:pPr>
            <a:r>
              <a:rPr sz="3400">
                <a:uFill>
                  <a:solidFill/>
                </a:uFill>
              </a:rPr>
              <a:t>Churches today seem to have A.D.D.</a:t>
            </a:r>
            <a:endParaRPr sz="3400">
              <a:uFill>
                <a:solidFill/>
              </a:uFill>
            </a:endParaRPr>
          </a:p>
          <a:p>
            <a:pPr lvl="1">
              <a:defRPr sz="1800">
                <a:uFillTx/>
              </a:defRPr>
            </a:pPr>
            <a:r>
              <a:rPr sz="2800">
                <a:uFill>
                  <a:solidFill/>
                </a:uFill>
              </a:rPr>
              <a:t>A lot of churches are simply doing too much!  </a:t>
            </a:r>
            <a:endParaRPr sz="2800">
              <a:uFill>
                <a:solidFill/>
              </a:uFill>
            </a:endParaRPr>
          </a:p>
          <a:p>
            <a:pPr lvl="1">
              <a:defRPr sz="1800">
                <a:uFillTx/>
              </a:defRPr>
            </a:pPr>
            <a:r>
              <a:rPr sz="2800">
                <a:uFill>
                  <a:solidFill/>
                </a:uFill>
              </a:rPr>
              <a:t>It’s always dangerous to confuse activity with results.</a:t>
            </a:r>
            <a:endParaRPr sz="2800">
              <a:uFill>
                <a:solidFill/>
              </a:uFill>
            </a:endParaRPr>
          </a:p>
          <a:p>
            <a:pPr lvl="1">
              <a:defRPr sz="1800">
                <a:uFillTx/>
              </a:defRPr>
            </a:pPr>
            <a:r>
              <a:rPr sz="2800">
                <a:uFill>
                  <a:solidFill/>
                </a:uFill>
              </a:rPr>
              <a:t>Churches are notorious for sacrificing long-term growth for short term progress.  </a:t>
            </a:r>
            <a:endParaRPr sz="2800">
              <a:uFill>
                <a:solidFill/>
              </a:uFill>
            </a:endParaRPr>
          </a:p>
          <a:p>
            <a:pPr lvl="0">
              <a:defRPr sz="1800">
                <a:uFillTx/>
              </a:defRPr>
            </a:pPr>
            <a:r>
              <a:rPr sz="3400">
                <a:uFill>
                  <a:solidFill/>
                </a:uFill>
              </a:rPr>
              <a:t>Try to simplify everything! Pruning what is fruitful to make room for greater fruitfulness.  </a:t>
            </a:r>
            <a:endParaRPr sz="3400">
              <a:uFill>
                <a:solidFill/>
              </a:uFill>
            </a:endParaRPr>
          </a:p>
          <a:p>
            <a:pPr lvl="0">
              <a:defRPr sz="1800">
                <a:uFillTx/>
              </a:defRPr>
            </a:pPr>
            <a:r>
              <a:rPr sz="3400">
                <a:uFill>
                  <a:solidFill/>
                </a:uFill>
              </a:rPr>
              <a:t>Create ministry (brand) names that draw people to attractive environments that meets a pertinent need.  </a:t>
            </a:r>
          </a:p>
        </p:txBody>
      </p:sp>
      <p:sp>
        <p:nvSpPr>
          <p:cNvPr id="174" name="Shape 174"/>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73">
                                            <p:bg/>
                                          </p:spTgt>
                                        </p:tgtEl>
                                        <p:attrNameLst>
                                          <p:attrName>style.visibility</p:attrName>
                                        </p:attrNameLst>
                                      </p:cBhvr>
                                      <p:to>
                                        <p:strVal val="visible"/>
                                      </p:to>
                                    </p:set>
                                    <p:animEffect filter="dissolve" transition="in">
                                      <p:cBhvr>
                                        <p:cTn id="7" dur="1000"/>
                                        <p:tgtEl>
                                          <p:spTgt spid="173">
                                            <p:bg/>
                                          </p:spTgt>
                                        </p:tgtEl>
                                      </p:cBhvr>
                                    </p:animEffect>
                                  </p:childTnLst>
                                </p:cTn>
                              </p:par>
                              <p:par>
                                <p:cTn id="8" presetClass="entr" presetSubtype="0" presetID="9" grpId="1" fill="hold">
                                  <p:stCondLst>
                                    <p:cond delay="0"/>
                                  </p:stCondLst>
                                  <p:iterate type="el" backwards="0">
                                    <p:tmAbs val="0"/>
                                  </p:iterate>
                                  <p:childTnLst>
                                    <p:set>
                                      <p:cBhvr>
                                        <p:cTn id="9" fill="hold"/>
                                        <p:tgtEl>
                                          <p:spTgt spid="173">
                                            <p:txEl>
                                              <p:pRg st="0" end="0"/>
                                            </p:txEl>
                                          </p:spTgt>
                                        </p:tgtEl>
                                        <p:attrNameLst>
                                          <p:attrName>style.visibility</p:attrName>
                                        </p:attrNameLst>
                                      </p:cBhvr>
                                      <p:to>
                                        <p:strVal val="visible"/>
                                      </p:to>
                                    </p:set>
                                    <p:animEffect filter="dissolve" transition="in">
                                      <p:cBhvr>
                                        <p:cTn id="10" dur="1000"/>
                                        <p:tgtEl>
                                          <p:spTgt spid="17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9" grpId="1" fill="hold">
                                  <p:stCondLst>
                                    <p:cond delay="0"/>
                                  </p:stCondLst>
                                  <p:iterate type="el" backwards="0">
                                    <p:tmAbs val="0"/>
                                  </p:iterate>
                                  <p:childTnLst>
                                    <p:set>
                                      <p:cBhvr>
                                        <p:cTn id="14" fill="hold"/>
                                        <p:tgtEl>
                                          <p:spTgt spid="173">
                                            <p:txEl>
                                              <p:pRg st="1" end="1"/>
                                            </p:txEl>
                                          </p:spTgt>
                                        </p:tgtEl>
                                        <p:attrNameLst>
                                          <p:attrName>style.visibility</p:attrName>
                                        </p:attrNameLst>
                                      </p:cBhvr>
                                      <p:to>
                                        <p:strVal val="visible"/>
                                      </p:to>
                                    </p:set>
                                    <p:animEffect filter="dissolve" transition="in">
                                      <p:cBhvr>
                                        <p:cTn id="15" dur="1000"/>
                                        <p:tgtEl>
                                          <p:spTgt spid="17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9" grpId="1" fill="hold">
                                  <p:stCondLst>
                                    <p:cond delay="0"/>
                                  </p:stCondLst>
                                  <p:iterate type="el" backwards="0">
                                    <p:tmAbs val="0"/>
                                  </p:iterate>
                                  <p:childTnLst>
                                    <p:set>
                                      <p:cBhvr>
                                        <p:cTn id="19" fill="hold"/>
                                        <p:tgtEl>
                                          <p:spTgt spid="173">
                                            <p:txEl>
                                              <p:pRg st="2" end="2"/>
                                            </p:txEl>
                                          </p:spTgt>
                                        </p:tgtEl>
                                        <p:attrNameLst>
                                          <p:attrName>style.visibility</p:attrName>
                                        </p:attrNameLst>
                                      </p:cBhvr>
                                      <p:to>
                                        <p:strVal val="visible"/>
                                      </p:to>
                                    </p:set>
                                    <p:animEffect filter="dissolve" transition="in">
                                      <p:cBhvr>
                                        <p:cTn id="20" dur="1000"/>
                                        <p:tgtEl>
                                          <p:spTgt spid="17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9" grpId="1" fill="hold">
                                  <p:stCondLst>
                                    <p:cond delay="0"/>
                                  </p:stCondLst>
                                  <p:iterate type="el" backwards="0">
                                    <p:tmAbs val="0"/>
                                  </p:iterate>
                                  <p:childTnLst>
                                    <p:set>
                                      <p:cBhvr>
                                        <p:cTn id="24" fill="hold"/>
                                        <p:tgtEl>
                                          <p:spTgt spid="173">
                                            <p:txEl>
                                              <p:pRg st="3" end="3"/>
                                            </p:txEl>
                                          </p:spTgt>
                                        </p:tgtEl>
                                        <p:attrNameLst>
                                          <p:attrName>style.visibility</p:attrName>
                                        </p:attrNameLst>
                                      </p:cBhvr>
                                      <p:to>
                                        <p:strVal val="visible"/>
                                      </p:to>
                                    </p:set>
                                    <p:animEffect filter="dissolve" transition="in">
                                      <p:cBhvr>
                                        <p:cTn id="25" dur="1000"/>
                                        <p:tgtEl>
                                          <p:spTgt spid="17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9" grpId="1" fill="hold">
                                  <p:stCondLst>
                                    <p:cond delay="0"/>
                                  </p:stCondLst>
                                  <p:iterate type="el" backwards="0">
                                    <p:tmAbs val="0"/>
                                  </p:iterate>
                                  <p:childTnLst>
                                    <p:set>
                                      <p:cBhvr>
                                        <p:cTn id="29" fill="hold"/>
                                        <p:tgtEl>
                                          <p:spTgt spid="173">
                                            <p:txEl>
                                              <p:pRg st="4" end="4"/>
                                            </p:txEl>
                                          </p:spTgt>
                                        </p:tgtEl>
                                        <p:attrNameLst>
                                          <p:attrName>style.visibility</p:attrName>
                                        </p:attrNameLst>
                                      </p:cBhvr>
                                      <p:to>
                                        <p:strVal val="visible"/>
                                      </p:to>
                                    </p:set>
                                    <p:animEffect filter="dissolve" transition="in">
                                      <p:cBhvr>
                                        <p:cTn id="30" dur="1000"/>
                                        <p:tgtEl>
                                          <p:spTgt spid="17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9" grpId="1" fill="hold">
                                  <p:stCondLst>
                                    <p:cond delay="0"/>
                                  </p:stCondLst>
                                  <p:iterate type="el" backwards="0">
                                    <p:tmAbs val="0"/>
                                  </p:iterate>
                                  <p:childTnLst>
                                    <p:set>
                                      <p:cBhvr>
                                        <p:cTn id="34" fill="hold"/>
                                        <p:tgtEl>
                                          <p:spTgt spid="173">
                                            <p:txEl>
                                              <p:pRg st="5" end="5"/>
                                            </p:txEl>
                                          </p:spTgt>
                                        </p:tgtEl>
                                        <p:attrNameLst>
                                          <p:attrName>style.visibility</p:attrName>
                                        </p:attrNameLst>
                                      </p:cBhvr>
                                      <p:to>
                                        <p:strVal val="visible"/>
                                      </p:to>
                                    </p:set>
                                    <p:animEffect filter="dissolve" transition="in">
                                      <p:cBhvr>
                                        <p:cTn id="35" dur="1000"/>
                                        <p:tgtEl>
                                          <p:spTgt spid="173">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3"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sldNum" sz="quarter" idx="2"/>
          </p:nvPr>
        </p:nvSpPr>
        <p:spPr>
          <a:xfrm>
            <a:off x="12629560" y="9355949"/>
            <a:ext cx="244290" cy="228601"/>
          </a:xfrm>
          <a:prstGeom prst="rect">
            <a:avLst/>
          </a:prstGeom>
          <a:ln w="9525"/>
          <a:extLst>
            <a:ext uri="{C572A759-6A51-4108-AA02-DFA0A04FC94B}">
              <ma14:wrappingTextBoxFlag xmlns:ma14="http://schemas.microsoft.com/office/mac/drawingml/2011/main" val="1"/>
            </a:ext>
          </a:extLst>
        </p:spPr>
        <p:txBody>
          <a:bodyPr/>
          <a:lstStyle>
            <a:lvl1pPr defTabSz="1842346"/>
          </a:lstStyle>
          <a:p>
            <a:pPr lvl="0">
              <a:defRPr sz="1800">
                <a:uFillTx/>
              </a:defRPr>
            </a:pPr>
            <a:fld id="{86CB4B4D-7CA3-9044-876B-883B54F8677D}" type="slidenum">
              <a:rPr sz="900">
                <a:uFill>
                  <a:solidFill/>
                </a:uFill>
              </a:rPr>
            </a:fld>
          </a:p>
        </p:txBody>
      </p:sp>
      <p:sp>
        <p:nvSpPr>
          <p:cNvPr id="177" name="Shape 177"/>
          <p:cNvSpPr/>
          <p:nvPr>
            <p:ph type="title"/>
          </p:nvPr>
        </p:nvSpPr>
        <p:spPr>
          <a:prstGeom prst="rect">
            <a:avLst/>
          </a:prstGeom>
          <a:ln w="9525"/>
        </p:spPr>
        <p:txBody>
          <a:bodyPr/>
          <a:lstStyle>
            <a:lvl1pPr defTabSz="1842346"/>
          </a:lstStyle>
          <a:p>
            <a:pPr lvl="0">
              <a:defRPr b="0" sz="1800">
                <a:uFillTx/>
              </a:defRPr>
            </a:pPr>
            <a:r>
              <a:rPr b="1" sz="4200">
                <a:uFill>
                  <a:solidFill/>
                </a:uFill>
              </a:rPr>
              <a:t>Break Time</a:t>
            </a:r>
          </a:p>
        </p:txBody>
      </p:sp>
      <p:pic>
        <p:nvPicPr>
          <p:cNvPr id="178" name="droppedImage.png"/>
          <p:cNvPicPr/>
          <p:nvPr/>
        </p:nvPicPr>
        <p:blipFill>
          <a:blip r:embed="rId2">
            <a:extLst/>
          </a:blip>
          <a:stretch>
            <a:fillRect/>
          </a:stretch>
        </p:blipFill>
        <p:spPr>
          <a:xfrm>
            <a:off x="1379866" y="2296200"/>
            <a:ext cx="4538335" cy="6819901"/>
          </a:xfrm>
          <a:prstGeom prst="rect">
            <a:avLst/>
          </a:prstGeom>
          <a:ln w="12700">
            <a:miter lim="400000"/>
          </a:ln>
        </p:spPr>
      </p:pic>
      <p:sp>
        <p:nvSpPr>
          <p:cNvPr id="179" name="Shape 179"/>
          <p:cNvSpPr/>
          <p:nvPr/>
        </p:nvSpPr>
        <p:spPr>
          <a:xfrm>
            <a:off x="5943600" y="4318000"/>
            <a:ext cx="3949700" cy="2755900"/>
          </a:xfrm>
          <a:prstGeom prst="rect">
            <a:avLst/>
          </a:prstGeom>
          <a:ln>
            <a:round/>
          </a:ln>
          <a:extLst>
            <a:ext uri="{C572A759-6A51-4108-AA02-DFA0A04FC94B}">
              <ma14:wrappingTextBoxFlag xmlns:ma14="http://schemas.microsoft.com/office/mac/drawingml/2011/main" val="1"/>
            </a:ext>
          </a:extLst>
        </p:spPr>
        <p:txBody>
          <a:bodyPr lIns="38100" tIns="38100" rIns="38100" bIns="38100"/>
          <a:lstStyle/>
          <a:p>
            <a:pPr lvl="0" algn="ctr" defTabSz="914400">
              <a:spcBef>
                <a:spcPts val="500"/>
              </a:spcBef>
              <a:buFont typeface="Monotype Sorts"/>
              <a:defRPr sz="1800">
                <a:uFillTx/>
              </a:defRPr>
            </a:pPr>
            <a:endParaRPr sz="2200">
              <a:uFill>
                <a:solidFill/>
              </a:uFill>
            </a:endParaRPr>
          </a:p>
          <a:p>
            <a:pPr lvl="0" algn="ctr" defTabSz="914400">
              <a:spcBef>
                <a:spcPts val="500"/>
              </a:spcBef>
              <a:buFont typeface="Monotype Sorts"/>
              <a:defRPr sz="1800">
                <a:uFillTx/>
              </a:defRPr>
            </a:pPr>
            <a:r>
              <a:rPr sz="2200">
                <a:uFill>
                  <a:solidFill/>
                </a:uFill>
              </a:rPr>
              <a:t>Be back in </a:t>
            </a:r>
            <a:endParaRPr sz="2200">
              <a:uFill>
                <a:solidFill/>
              </a:uFill>
            </a:endParaRPr>
          </a:p>
          <a:p>
            <a:pPr lvl="0" algn="ctr" defTabSz="914400">
              <a:spcBef>
                <a:spcPts val="500"/>
              </a:spcBef>
              <a:buFont typeface="Monotype Sorts"/>
              <a:defRPr sz="1800">
                <a:uFillTx/>
              </a:defRPr>
            </a:pPr>
            <a:r>
              <a:rPr b="1" sz="2200" u="sng">
                <a:uFill>
                  <a:solidFill/>
                </a:uFill>
              </a:rPr>
              <a:t>10</a:t>
            </a:r>
            <a:r>
              <a:rPr sz="2200">
                <a:uFill>
                  <a:solidFill/>
                </a:uFill>
              </a:rPr>
              <a:t> minutes!</a:t>
            </a:r>
          </a:p>
        </p:txBody>
      </p:sp>
    </p:spTree>
  </p:cSld>
  <p:clrMapOvr>
    <a:masterClrMapping/>
  </p:clrMapOvr>
  <p:transition spd="med" advClick="1">
    <p:dissolve/>
  </p:transition>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title"/>
          </p:nvPr>
        </p:nvSpPr>
        <p:spPr>
          <a:prstGeom prst="rect">
            <a:avLst/>
          </a:prstGeom>
        </p:spPr>
        <p:txBody>
          <a:bodyPr/>
          <a:lstStyle/>
          <a:p>
            <a:pPr lvl="0">
              <a:defRPr b="0" sz="1800">
                <a:uFillTx/>
              </a:defRPr>
            </a:pPr>
            <a:r>
              <a:rPr b="1" sz="4400">
                <a:uFill>
                  <a:solidFill/>
                </a:uFill>
              </a:rPr>
              <a:t>Practices of Leadership </a:t>
            </a:r>
            <a:endParaRPr b="1" sz="4400">
              <a:uFill>
                <a:solidFill/>
              </a:uFill>
            </a:endParaRPr>
          </a:p>
          <a:p>
            <a:pPr lvl="0">
              <a:defRPr b="0" sz="1800">
                <a:uFillTx/>
              </a:defRPr>
            </a:pPr>
            <a:r>
              <a:rPr b="1" sz="4400">
                <a:uFill>
                  <a:solidFill/>
                </a:uFill>
              </a:rPr>
              <a:t>Part 1 Review</a:t>
            </a:r>
          </a:p>
        </p:txBody>
      </p:sp>
      <p:sp>
        <p:nvSpPr>
          <p:cNvPr id="182" name="Shape 182"/>
          <p:cNvSpPr/>
          <p:nvPr>
            <p:ph type="body" idx="1"/>
          </p:nvPr>
        </p:nvSpPr>
        <p:spPr>
          <a:prstGeom prst="rect">
            <a:avLst/>
          </a:prstGeom>
        </p:spPr>
        <p:txBody>
          <a:bodyPr/>
          <a:lstStyle/>
          <a:p>
            <a:pPr lvl="0">
              <a:defRPr sz="1800">
                <a:uFillTx/>
              </a:defRPr>
            </a:pPr>
            <a:r>
              <a:rPr sz="3400">
                <a:uFill>
                  <a:solidFill/>
                </a:uFill>
              </a:rPr>
              <a:t>Clarifying the Win</a:t>
            </a:r>
            <a:endParaRPr sz="3400">
              <a:uFill>
                <a:solidFill/>
              </a:uFill>
            </a:endParaRPr>
          </a:p>
          <a:p>
            <a:pPr lvl="0">
              <a:defRPr sz="1800">
                <a:uFillTx/>
              </a:defRPr>
            </a:pPr>
            <a:endParaRPr sz="3400">
              <a:uFill>
                <a:solidFill/>
              </a:uFill>
            </a:endParaRPr>
          </a:p>
          <a:p>
            <a:pPr lvl="0">
              <a:defRPr sz="1800">
                <a:uFillTx/>
              </a:defRPr>
            </a:pPr>
            <a:r>
              <a:rPr sz="3400">
                <a:uFill>
                  <a:solidFill/>
                </a:uFill>
              </a:rPr>
              <a:t>Steps</a:t>
            </a:r>
            <a:endParaRPr sz="3400">
              <a:uFill>
                <a:solidFill/>
              </a:uFill>
            </a:endParaRPr>
          </a:p>
          <a:p>
            <a:pPr lvl="0">
              <a:defRPr sz="1800">
                <a:uFillTx/>
              </a:defRPr>
            </a:pPr>
            <a:endParaRPr sz="3400">
              <a:uFill>
                <a:solidFill/>
              </a:uFill>
            </a:endParaRPr>
          </a:p>
          <a:p>
            <a:pPr lvl="0">
              <a:defRPr sz="1800">
                <a:uFillTx/>
              </a:defRPr>
            </a:pPr>
            <a:r>
              <a:rPr sz="3400">
                <a:uFill>
                  <a:solidFill/>
                </a:uFill>
              </a:rPr>
              <a:t>Narrow the Focus</a:t>
            </a:r>
          </a:p>
        </p:txBody>
      </p:sp>
      <p:sp>
        <p:nvSpPr>
          <p:cNvPr id="183" name="Shape 183"/>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Tree>
  </p:cSld>
  <p:clrMapOvr>
    <a:masterClrMapping/>
  </p:clrMapOvr>
  <p:transition spd="med" advClick="1">
    <p:dissolve/>
  </p:transition>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title"/>
          </p:nvPr>
        </p:nvSpPr>
        <p:spPr>
          <a:prstGeom prst="rect">
            <a:avLst/>
          </a:prstGeom>
        </p:spPr>
        <p:txBody>
          <a:bodyPr/>
          <a:lstStyle/>
          <a:p>
            <a:pPr lvl="0">
              <a:defRPr b="0" sz="1800">
                <a:uFillTx/>
              </a:defRPr>
            </a:pPr>
            <a:r>
              <a:rPr b="1" sz="4400">
                <a:uFill>
                  <a:solidFill/>
                </a:uFill>
              </a:rPr>
              <a:t>#4 Teach Less for More</a:t>
            </a:r>
          </a:p>
        </p:txBody>
      </p:sp>
      <p:sp>
        <p:nvSpPr>
          <p:cNvPr id="186" name="Shape 186"/>
          <p:cNvSpPr/>
          <p:nvPr>
            <p:ph type="body" idx="1"/>
          </p:nvPr>
        </p:nvSpPr>
        <p:spPr>
          <a:prstGeom prst="rect">
            <a:avLst/>
          </a:prstGeom>
        </p:spPr>
        <p:txBody>
          <a:bodyPr/>
          <a:lstStyle/>
          <a:p>
            <a:pPr lvl="0">
              <a:defRPr sz="1800">
                <a:uFillTx/>
              </a:defRPr>
            </a:pPr>
            <a:r>
              <a:rPr sz="3400">
                <a:uFill>
                  <a:solidFill/>
                </a:uFill>
              </a:rPr>
              <a:t>Good Coaches: teach you how to be a better player by focusing on the fundamentals of the game.  </a:t>
            </a:r>
            <a:endParaRPr sz="3400">
              <a:uFill>
                <a:solidFill/>
              </a:uFill>
            </a:endParaRPr>
          </a:p>
          <a:p>
            <a:pPr lvl="1">
              <a:defRPr sz="1800">
                <a:uFillTx/>
              </a:defRPr>
            </a:pPr>
            <a:endParaRPr sz="2800">
              <a:uFill>
                <a:solidFill/>
              </a:uFill>
            </a:endParaRPr>
          </a:p>
          <a:p>
            <a:pPr lvl="1">
              <a:defRPr sz="1800">
                <a:uFillTx/>
              </a:defRPr>
            </a:pPr>
            <a:r>
              <a:rPr sz="2800">
                <a:uFill>
                  <a:solidFill/>
                </a:uFill>
              </a:rPr>
              <a:t>Too many teachers are trying to explain baseball history to someone who just wants know how to get a hit or get on base.</a:t>
            </a:r>
            <a:endParaRPr sz="2800">
              <a:uFill>
                <a:solidFill/>
              </a:uFill>
            </a:endParaRPr>
          </a:p>
          <a:p>
            <a:pPr lvl="1">
              <a:defRPr sz="1800">
                <a:uFillTx/>
              </a:defRPr>
            </a:pPr>
            <a:endParaRPr sz="2800">
              <a:uFill>
                <a:solidFill/>
              </a:uFill>
            </a:endParaRPr>
          </a:p>
          <a:p>
            <a:pPr lvl="0">
              <a:defRPr sz="1800">
                <a:uFillTx/>
              </a:defRPr>
            </a:pPr>
            <a:r>
              <a:rPr sz="3400">
                <a:uFill>
                  <a:solidFill/>
                </a:uFill>
              </a:rPr>
              <a:t>It is key that you teach with the END IN MIND. </a:t>
            </a:r>
            <a:endParaRPr sz="3400">
              <a:uFill>
                <a:solidFill/>
              </a:uFill>
            </a:endParaRPr>
          </a:p>
          <a:p>
            <a:pPr lvl="1">
              <a:defRPr sz="1800">
                <a:uFillTx/>
              </a:defRPr>
            </a:pPr>
            <a:r>
              <a:rPr sz="2800">
                <a:uFill>
                  <a:solidFill/>
                </a:uFill>
              </a:rPr>
              <a:t>What do you want people to become...and teach toward that end. </a:t>
            </a:r>
          </a:p>
        </p:txBody>
      </p:sp>
      <p:sp>
        <p:nvSpPr>
          <p:cNvPr id="187" name="Shape 187"/>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Tree>
  </p:cSld>
  <p:clrMapOvr>
    <a:masterClrMapping/>
  </p:clrMapOvr>
  <p:transition spd="med" advClick="1">
    <p:dissolve/>
  </p:transition>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title"/>
          </p:nvPr>
        </p:nvSpPr>
        <p:spPr>
          <a:prstGeom prst="rect">
            <a:avLst/>
          </a:prstGeom>
        </p:spPr>
        <p:txBody>
          <a:bodyPr/>
          <a:lstStyle/>
          <a:p>
            <a:pPr lvl="0">
              <a:defRPr b="0" sz="1800">
                <a:uFillTx/>
              </a:defRPr>
            </a:pPr>
            <a:r>
              <a:rPr b="1" sz="4400">
                <a:uFill>
                  <a:solidFill/>
                </a:uFill>
              </a:rPr>
              <a:t>#5 Listen to Outsiders</a:t>
            </a:r>
          </a:p>
        </p:txBody>
      </p:sp>
      <p:sp>
        <p:nvSpPr>
          <p:cNvPr id="190" name="Shape 190"/>
          <p:cNvSpPr/>
          <p:nvPr>
            <p:ph type="body" idx="1"/>
          </p:nvPr>
        </p:nvSpPr>
        <p:spPr>
          <a:prstGeom prst="rect">
            <a:avLst/>
          </a:prstGeom>
        </p:spPr>
        <p:txBody>
          <a:bodyPr/>
          <a:lstStyle/>
          <a:p>
            <a:pPr lvl="0">
              <a:defRPr sz="1800">
                <a:uFillTx/>
              </a:defRPr>
            </a:pPr>
            <a:r>
              <a:rPr sz="3400">
                <a:uFill>
                  <a:solidFill/>
                </a:uFill>
              </a:rPr>
              <a:t>A problem with many churches: people have been in attendance for so long they’ve forgotten what it is like to never attend.  </a:t>
            </a:r>
            <a:endParaRPr sz="3400">
              <a:uFill>
                <a:solidFill/>
              </a:uFill>
            </a:endParaRPr>
          </a:p>
          <a:p>
            <a:pPr lvl="0">
              <a:defRPr sz="1800">
                <a:uFillTx/>
              </a:defRPr>
            </a:pPr>
            <a:endParaRPr sz="3400">
              <a:uFill>
                <a:solidFill/>
              </a:uFill>
            </a:endParaRPr>
          </a:p>
          <a:p>
            <a:pPr lvl="0">
              <a:defRPr sz="1800">
                <a:uFillTx/>
              </a:defRPr>
            </a:pPr>
            <a:r>
              <a:rPr sz="3400">
                <a:uFill>
                  <a:solidFill/>
                </a:uFill>
              </a:rPr>
              <a:t>CRITICAL POINT: churches all over the country are striving to reflect the interests, values and needs of people who are already attending church.  </a:t>
            </a:r>
            <a:endParaRPr sz="3400">
              <a:uFill>
                <a:solidFill/>
              </a:uFill>
            </a:endParaRPr>
          </a:p>
          <a:p>
            <a:pPr lvl="1">
              <a:defRPr sz="1800">
                <a:uFillTx/>
              </a:defRPr>
            </a:pPr>
            <a:r>
              <a:rPr sz="2800">
                <a:uFill>
                  <a:solidFill/>
                </a:uFill>
              </a:rPr>
              <a:t>The church today is primarily characterized by insiders reaching insiders.  </a:t>
            </a:r>
          </a:p>
        </p:txBody>
      </p:sp>
      <p:sp>
        <p:nvSpPr>
          <p:cNvPr id="191" name="Shape 191"/>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90">
                                            <p:bg/>
                                          </p:spTgt>
                                        </p:tgtEl>
                                        <p:attrNameLst>
                                          <p:attrName>style.visibility</p:attrName>
                                        </p:attrNameLst>
                                      </p:cBhvr>
                                      <p:to>
                                        <p:strVal val="visible"/>
                                      </p:to>
                                    </p:set>
                                    <p:animEffect filter="dissolve" transition="in">
                                      <p:cBhvr>
                                        <p:cTn id="7" dur="1000"/>
                                        <p:tgtEl>
                                          <p:spTgt spid="190">
                                            <p:bg/>
                                          </p:spTgt>
                                        </p:tgtEl>
                                      </p:cBhvr>
                                    </p:animEffect>
                                  </p:childTnLst>
                                </p:cTn>
                              </p:par>
                              <p:par>
                                <p:cTn id="8" presetClass="entr" presetSubtype="0" presetID="9" grpId="1" fill="hold">
                                  <p:stCondLst>
                                    <p:cond delay="0"/>
                                  </p:stCondLst>
                                  <p:iterate type="el" backwards="0">
                                    <p:tmAbs val="0"/>
                                  </p:iterate>
                                  <p:childTnLst>
                                    <p:set>
                                      <p:cBhvr>
                                        <p:cTn id="9" fill="hold"/>
                                        <p:tgtEl>
                                          <p:spTgt spid="190">
                                            <p:txEl>
                                              <p:pRg st="0" end="0"/>
                                            </p:txEl>
                                          </p:spTgt>
                                        </p:tgtEl>
                                        <p:attrNameLst>
                                          <p:attrName>style.visibility</p:attrName>
                                        </p:attrNameLst>
                                      </p:cBhvr>
                                      <p:to>
                                        <p:strVal val="visible"/>
                                      </p:to>
                                    </p:set>
                                    <p:animEffect filter="dissolve" transition="in">
                                      <p:cBhvr>
                                        <p:cTn id="10" dur="1000"/>
                                        <p:tgtEl>
                                          <p:spTgt spid="19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9" grpId="1" fill="hold">
                                  <p:stCondLst>
                                    <p:cond delay="0"/>
                                  </p:stCondLst>
                                  <p:iterate type="el" backwards="0">
                                    <p:tmAbs val="0"/>
                                  </p:iterate>
                                  <p:childTnLst>
                                    <p:set>
                                      <p:cBhvr>
                                        <p:cTn id="14" fill="hold"/>
                                        <p:tgtEl>
                                          <p:spTgt spid="190">
                                            <p:txEl>
                                              <p:pRg st="1" end="1"/>
                                            </p:txEl>
                                          </p:spTgt>
                                        </p:tgtEl>
                                        <p:attrNameLst>
                                          <p:attrName>style.visibility</p:attrName>
                                        </p:attrNameLst>
                                      </p:cBhvr>
                                      <p:to>
                                        <p:strVal val="visible"/>
                                      </p:to>
                                    </p:set>
                                    <p:animEffect filter="dissolve" transition="in">
                                      <p:cBhvr>
                                        <p:cTn id="15" dur="1000"/>
                                        <p:tgtEl>
                                          <p:spTgt spid="19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9" grpId="1" fill="hold">
                                  <p:stCondLst>
                                    <p:cond delay="0"/>
                                  </p:stCondLst>
                                  <p:iterate type="el" backwards="0">
                                    <p:tmAbs val="0"/>
                                  </p:iterate>
                                  <p:childTnLst>
                                    <p:set>
                                      <p:cBhvr>
                                        <p:cTn id="19" fill="hold"/>
                                        <p:tgtEl>
                                          <p:spTgt spid="190">
                                            <p:txEl>
                                              <p:pRg st="2" end="2"/>
                                            </p:txEl>
                                          </p:spTgt>
                                        </p:tgtEl>
                                        <p:attrNameLst>
                                          <p:attrName>style.visibility</p:attrName>
                                        </p:attrNameLst>
                                      </p:cBhvr>
                                      <p:to>
                                        <p:strVal val="visible"/>
                                      </p:to>
                                    </p:set>
                                    <p:animEffect filter="dissolve" transition="in">
                                      <p:cBhvr>
                                        <p:cTn id="20" dur="1000"/>
                                        <p:tgtEl>
                                          <p:spTgt spid="19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9" grpId="1" fill="hold">
                                  <p:stCondLst>
                                    <p:cond delay="0"/>
                                  </p:stCondLst>
                                  <p:iterate type="el" backwards="0">
                                    <p:tmAbs val="0"/>
                                  </p:iterate>
                                  <p:childTnLst>
                                    <p:set>
                                      <p:cBhvr>
                                        <p:cTn id="24" fill="hold"/>
                                        <p:tgtEl>
                                          <p:spTgt spid="190">
                                            <p:txEl>
                                              <p:pRg st="3" end="3"/>
                                            </p:txEl>
                                          </p:spTgt>
                                        </p:tgtEl>
                                        <p:attrNameLst>
                                          <p:attrName>style.visibility</p:attrName>
                                        </p:attrNameLst>
                                      </p:cBhvr>
                                      <p:to>
                                        <p:strVal val="visible"/>
                                      </p:to>
                                    </p:set>
                                    <p:animEffect filter="dissolve" transition="in">
                                      <p:cBhvr>
                                        <p:cTn id="25" dur="1000"/>
                                        <p:tgtEl>
                                          <p:spTgt spid="190">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0"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
        <p:nvSpPr>
          <p:cNvPr id="70" name="Shape 70"/>
          <p:cNvSpPr/>
          <p:nvPr>
            <p:ph type="title"/>
          </p:nvPr>
        </p:nvSpPr>
        <p:spPr>
          <a:prstGeom prst="rect">
            <a:avLst/>
          </a:prstGeom>
        </p:spPr>
        <p:txBody>
          <a:bodyPr/>
          <a:lstStyle/>
          <a:p>
            <a:pPr lvl="0">
              <a:defRPr b="0" sz="1800">
                <a:uFillTx/>
              </a:defRPr>
            </a:pPr>
            <a:r>
              <a:rPr b="1" sz="4400">
                <a:uFill>
                  <a:solidFill/>
                </a:uFill>
              </a:rPr>
              <a:t>Agenda</a:t>
            </a:r>
          </a:p>
        </p:txBody>
      </p:sp>
      <p:sp>
        <p:nvSpPr>
          <p:cNvPr id="71" name="Shape 71"/>
          <p:cNvSpPr/>
          <p:nvPr>
            <p:ph type="body" idx="1"/>
          </p:nvPr>
        </p:nvSpPr>
        <p:spPr>
          <a:xfrm>
            <a:off x="977900" y="2387600"/>
            <a:ext cx="11049000" cy="7366000"/>
          </a:xfrm>
          <a:prstGeom prst="rect">
            <a:avLst/>
          </a:prstGeom>
        </p:spPr>
        <p:txBody>
          <a:bodyPr/>
          <a:lstStyle/>
          <a:p>
            <a:pPr lvl="0">
              <a:spcBef>
                <a:spcPts val="600"/>
              </a:spcBef>
              <a:defRPr sz="1800">
                <a:uFillTx/>
              </a:defRPr>
            </a:pPr>
            <a:r>
              <a:rPr sz="2800">
                <a:uFill>
                  <a:solidFill/>
                </a:uFill>
              </a:rPr>
              <a:t>Core Values - </a:t>
            </a:r>
            <a:r>
              <a:rPr sz="2800">
                <a:solidFill>
                  <a:srgbClr val="C82506"/>
                </a:solidFill>
                <a:uFill>
                  <a:solidFill/>
                </a:uFill>
              </a:rPr>
              <a:t>QUIZ on #6, #7, #8, #9 &amp; #10</a:t>
            </a:r>
            <a:endParaRPr sz="2800">
              <a:solidFill>
                <a:srgbClr val="C82506"/>
              </a:solidFill>
              <a:uFill>
                <a:solidFill/>
              </a:uFill>
            </a:endParaRPr>
          </a:p>
          <a:p>
            <a:pPr lvl="0">
              <a:spcBef>
                <a:spcPts val="600"/>
              </a:spcBef>
              <a:defRPr sz="1800">
                <a:uFillTx/>
              </a:defRPr>
            </a:pPr>
            <a:r>
              <a:rPr sz="2800">
                <a:uFill>
                  <a:solidFill/>
                </a:uFill>
              </a:rPr>
              <a:t>Praise and worship </a:t>
            </a:r>
            <a:endParaRPr sz="2800">
              <a:uFill>
                <a:solidFill/>
              </a:uFill>
            </a:endParaRPr>
          </a:p>
          <a:p>
            <a:pPr lvl="0">
              <a:spcBef>
                <a:spcPts val="600"/>
              </a:spcBef>
              <a:defRPr sz="1800">
                <a:uFillTx/>
              </a:defRPr>
            </a:pPr>
            <a:r>
              <a:rPr sz="2800">
                <a:uFill>
                  <a:solidFill/>
                </a:uFill>
              </a:rPr>
              <a:t>Review Core Values #6, #7, #8, #9 &amp; #10 &amp; Discussion Questions </a:t>
            </a:r>
            <a:endParaRPr sz="2800">
              <a:uFill>
                <a:solidFill/>
              </a:uFill>
            </a:endParaRPr>
          </a:p>
          <a:p>
            <a:pPr lvl="0">
              <a:spcBef>
                <a:spcPts val="600"/>
              </a:spcBef>
              <a:defRPr sz="1800">
                <a:uFillTx/>
              </a:defRPr>
            </a:pPr>
            <a:r>
              <a:rPr sz="2800">
                <a:uFill>
                  <a:solidFill/>
                </a:uFill>
              </a:rPr>
              <a:t>Welcome &amp; Prayer </a:t>
            </a:r>
            <a:endParaRPr sz="2800">
              <a:uFill>
                <a:solidFill/>
              </a:uFill>
            </a:endParaRPr>
          </a:p>
          <a:p>
            <a:pPr lvl="0" marL="282388" indent="-282388">
              <a:spcBef>
                <a:spcPts val="600"/>
              </a:spcBef>
              <a:defRPr sz="1800">
                <a:uFillTx/>
              </a:defRPr>
            </a:pPr>
            <a:r>
              <a:rPr sz="2800">
                <a:uFill>
                  <a:solidFill/>
                </a:uFill>
              </a:rPr>
              <a:t>Teaching – Practices of Leadership Session I</a:t>
            </a:r>
            <a:endParaRPr sz="3400">
              <a:uFill>
                <a:solidFill/>
              </a:uFill>
            </a:endParaRPr>
          </a:p>
          <a:p>
            <a:pPr lvl="0" marL="282388" indent="-282388">
              <a:spcBef>
                <a:spcPts val="600"/>
              </a:spcBef>
              <a:defRPr sz="1800">
                <a:uFillTx/>
              </a:defRPr>
            </a:pPr>
            <a:r>
              <a:rPr sz="2800">
                <a:uFill>
                  <a:solidFill/>
                </a:uFill>
              </a:rPr>
              <a:t>Break</a:t>
            </a:r>
            <a:endParaRPr sz="3400">
              <a:uFill>
                <a:solidFill/>
              </a:uFill>
            </a:endParaRPr>
          </a:p>
          <a:p>
            <a:pPr lvl="0" marL="282388" indent="-282388">
              <a:spcBef>
                <a:spcPts val="600"/>
              </a:spcBef>
              <a:defRPr sz="1800">
                <a:uFillTx/>
              </a:defRPr>
            </a:pPr>
            <a:r>
              <a:rPr sz="2800">
                <a:uFill>
                  <a:solidFill/>
                </a:uFill>
              </a:rPr>
              <a:t>Teaching – Practices of Leadership Session II</a:t>
            </a:r>
            <a:endParaRPr sz="3400">
              <a:uFill>
                <a:solidFill/>
              </a:uFill>
            </a:endParaRPr>
          </a:p>
          <a:p>
            <a:pPr lvl="0" marL="282388" indent="-282388">
              <a:spcBef>
                <a:spcPts val="600"/>
              </a:spcBef>
              <a:defRPr sz="1800">
                <a:uFillTx/>
              </a:defRPr>
            </a:pPr>
            <a:r>
              <a:rPr sz="2800">
                <a:uFill>
                  <a:solidFill/>
                </a:uFill>
              </a:rPr>
              <a:t>Questions and Answers</a:t>
            </a:r>
            <a:endParaRPr sz="3400">
              <a:uFill>
                <a:solidFill/>
              </a:uFill>
            </a:endParaRPr>
          </a:p>
          <a:p>
            <a:pPr lvl="0" marL="282388" indent="-282388">
              <a:spcBef>
                <a:spcPts val="600"/>
              </a:spcBef>
              <a:defRPr sz="1800">
                <a:uFillTx/>
              </a:defRPr>
            </a:pPr>
            <a:r>
              <a:rPr sz="2800">
                <a:uFill>
                  <a:solidFill/>
                </a:uFill>
              </a:rPr>
              <a:t>Action List</a:t>
            </a:r>
            <a:endParaRPr sz="2800">
              <a:uFill>
                <a:solidFill/>
              </a:uFill>
            </a:endParaRPr>
          </a:p>
          <a:p>
            <a:pPr lvl="0" marL="282388" indent="-282388">
              <a:spcBef>
                <a:spcPts val="600"/>
              </a:spcBef>
              <a:defRPr sz="1800">
                <a:uFillTx/>
              </a:defRPr>
            </a:pPr>
            <a:r>
              <a:rPr sz="2800">
                <a:uFill>
                  <a:solidFill/>
                </a:uFill>
              </a:rPr>
              <a:t>Distribute Materials</a:t>
            </a:r>
            <a:endParaRPr sz="3400">
              <a:uFill>
                <a:solidFill/>
              </a:uFill>
            </a:endParaRPr>
          </a:p>
          <a:p>
            <a:pPr lvl="0" marL="282388" indent="-282388">
              <a:spcBef>
                <a:spcPts val="600"/>
              </a:spcBef>
              <a:defRPr sz="1800">
                <a:uFillTx/>
              </a:defRPr>
            </a:pPr>
            <a:r>
              <a:rPr sz="2800">
                <a:uFill>
                  <a:solidFill/>
                </a:uFill>
              </a:rPr>
              <a:t>Close with prayer</a:t>
            </a:r>
          </a:p>
        </p:txBody>
      </p:sp>
    </p:spTree>
  </p:cSld>
  <p:clrMapOvr>
    <a:masterClrMapping/>
  </p:clrMapOvr>
  <p:transition spd="med" advClick="1">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title"/>
          </p:nvPr>
        </p:nvSpPr>
        <p:spPr>
          <a:prstGeom prst="rect">
            <a:avLst/>
          </a:prstGeom>
        </p:spPr>
        <p:txBody>
          <a:bodyPr/>
          <a:lstStyle/>
          <a:p>
            <a:pPr lvl="0">
              <a:defRPr b="0" sz="1800">
                <a:uFillTx/>
              </a:defRPr>
            </a:pPr>
            <a:r>
              <a:rPr b="1" sz="4400">
                <a:uFill>
                  <a:solidFill/>
                </a:uFill>
              </a:rPr>
              <a:t>#5 Listen to Outsiders</a:t>
            </a:r>
          </a:p>
        </p:txBody>
      </p:sp>
      <p:sp>
        <p:nvSpPr>
          <p:cNvPr id="196" name="Shape 196"/>
          <p:cNvSpPr/>
          <p:nvPr>
            <p:ph type="body" idx="1"/>
          </p:nvPr>
        </p:nvSpPr>
        <p:spPr>
          <a:prstGeom prst="rect">
            <a:avLst/>
          </a:prstGeom>
        </p:spPr>
        <p:txBody>
          <a:bodyPr/>
          <a:lstStyle/>
          <a:p>
            <a:pPr lvl="0">
              <a:defRPr sz="1800">
                <a:uFillTx/>
              </a:defRPr>
            </a:pPr>
            <a:r>
              <a:rPr sz="3400">
                <a:uFill>
                  <a:solidFill/>
                </a:uFill>
              </a:rPr>
              <a:t>WE MUST MAKE IT OUR GOAL NOT TO REACH THOSE WHO ARE ALREADY GOING TO CHURCH, BUT TO REACH EVERYONE ELSE!</a:t>
            </a:r>
            <a:endParaRPr sz="3400">
              <a:uFill>
                <a:solidFill/>
              </a:uFill>
            </a:endParaRPr>
          </a:p>
          <a:p>
            <a:pPr lvl="0">
              <a:defRPr sz="1800">
                <a:uFillTx/>
              </a:defRPr>
            </a:pPr>
            <a:endParaRPr sz="3400">
              <a:uFill>
                <a:solidFill/>
              </a:uFill>
            </a:endParaRPr>
          </a:p>
          <a:p>
            <a:pPr lvl="1">
              <a:defRPr sz="1800">
                <a:uFillTx/>
              </a:defRPr>
            </a:pPr>
            <a:r>
              <a:rPr sz="2800">
                <a:uFill>
                  <a:solidFill/>
                </a:uFill>
              </a:rPr>
              <a:t>“The glue that has held our leadership team together through countless debates is an uncompromising commitment to create environments that will appeal to the unchurched.” - 7P’s</a:t>
            </a:r>
            <a:endParaRPr sz="2800">
              <a:uFill>
                <a:solidFill/>
              </a:uFill>
            </a:endParaRPr>
          </a:p>
          <a:p>
            <a:pPr lvl="0">
              <a:defRPr sz="1800">
                <a:uFillTx/>
              </a:defRPr>
            </a:pPr>
            <a:endParaRPr sz="3400">
              <a:uFill>
                <a:solidFill/>
              </a:uFill>
            </a:endParaRPr>
          </a:p>
          <a:p>
            <a:pPr lvl="0">
              <a:defRPr sz="1800">
                <a:uFillTx/>
              </a:defRPr>
            </a:pPr>
            <a:r>
              <a:rPr sz="3400">
                <a:uFill>
                  <a:solidFill/>
                </a:uFill>
              </a:rPr>
              <a:t>At NHT, we must advance in our foundational years with a DNA that is constantly looking to create an environment that will draw and save outsiders.  </a:t>
            </a:r>
          </a:p>
        </p:txBody>
      </p:sp>
      <p:sp>
        <p:nvSpPr>
          <p:cNvPr id="197" name="Shape 197"/>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96">
                                            <p:bg/>
                                          </p:spTgt>
                                        </p:tgtEl>
                                        <p:attrNameLst>
                                          <p:attrName>style.visibility</p:attrName>
                                        </p:attrNameLst>
                                      </p:cBhvr>
                                      <p:to>
                                        <p:strVal val="visible"/>
                                      </p:to>
                                    </p:set>
                                    <p:animEffect filter="dissolve" transition="in">
                                      <p:cBhvr>
                                        <p:cTn id="7" dur="1000"/>
                                        <p:tgtEl>
                                          <p:spTgt spid="196">
                                            <p:bg/>
                                          </p:spTgt>
                                        </p:tgtEl>
                                      </p:cBhvr>
                                    </p:animEffect>
                                  </p:childTnLst>
                                </p:cTn>
                              </p:par>
                              <p:par>
                                <p:cTn id="8" presetClass="entr" presetSubtype="0" presetID="9" grpId="1" fill="hold">
                                  <p:stCondLst>
                                    <p:cond delay="0"/>
                                  </p:stCondLst>
                                  <p:iterate type="el" backwards="0">
                                    <p:tmAbs val="0"/>
                                  </p:iterate>
                                  <p:childTnLst>
                                    <p:set>
                                      <p:cBhvr>
                                        <p:cTn id="9" fill="hold"/>
                                        <p:tgtEl>
                                          <p:spTgt spid="196">
                                            <p:txEl>
                                              <p:pRg st="0" end="0"/>
                                            </p:txEl>
                                          </p:spTgt>
                                        </p:tgtEl>
                                        <p:attrNameLst>
                                          <p:attrName>style.visibility</p:attrName>
                                        </p:attrNameLst>
                                      </p:cBhvr>
                                      <p:to>
                                        <p:strVal val="visible"/>
                                      </p:to>
                                    </p:set>
                                    <p:animEffect filter="dissolve" transition="in">
                                      <p:cBhvr>
                                        <p:cTn id="10" dur="1000"/>
                                        <p:tgtEl>
                                          <p:spTgt spid="19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9" grpId="1" fill="hold">
                                  <p:stCondLst>
                                    <p:cond delay="0"/>
                                  </p:stCondLst>
                                  <p:iterate type="el" backwards="0">
                                    <p:tmAbs val="0"/>
                                  </p:iterate>
                                  <p:childTnLst>
                                    <p:set>
                                      <p:cBhvr>
                                        <p:cTn id="14" fill="hold"/>
                                        <p:tgtEl>
                                          <p:spTgt spid="196">
                                            <p:txEl>
                                              <p:pRg st="1" end="1"/>
                                            </p:txEl>
                                          </p:spTgt>
                                        </p:tgtEl>
                                        <p:attrNameLst>
                                          <p:attrName>style.visibility</p:attrName>
                                        </p:attrNameLst>
                                      </p:cBhvr>
                                      <p:to>
                                        <p:strVal val="visible"/>
                                      </p:to>
                                    </p:set>
                                    <p:animEffect filter="dissolve" transition="in">
                                      <p:cBhvr>
                                        <p:cTn id="15" dur="1000"/>
                                        <p:tgtEl>
                                          <p:spTgt spid="19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9" grpId="1" fill="hold">
                                  <p:stCondLst>
                                    <p:cond delay="0"/>
                                  </p:stCondLst>
                                  <p:iterate type="el" backwards="0">
                                    <p:tmAbs val="0"/>
                                  </p:iterate>
                                  <p:childTnLst>
                                    <p:set>
                                      <p:cBhvr>
                                        <p:cTn id="19" fill="hold"/>
                                        <p:tgtEl>
                                          <p:spTgt spid="196">
                                            <p:txEl>
                                              <p:pRg st="2" end="2"/>
                                            </p:txEl>
                                          </p:spTgt>
                                        </p:tgtEl>
                                        <p:attrNameLst>
                                          <p:attrName>style.visibility</p:attrName>
                                        </p:attrNameLst>
                                      </p:cBhvr>
                                      <p:to>
                                        <p:strVal val="visible"/>
                                      </p:to>
                                    </p:set>
                                    <p:animEffect filter="dissolve" transition="in">
                                      <p:cBhvr>
                                        <p:cTn id="20" dur="1000"/>
                                        <p:tgtEl>
                                          <p:spTgt spid="19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9" grpId="1" fill="hold">
                                  <p:stCondLst>
                                    <p:cond delay="0"/>
                                  </p:stCondLst>
                                  <p:iterate type="el" backwards="0">
                                    <p:tmAbs val="0"/>
                                  </p:iterate>
                                  <p:childTnLst>
                                    <p:set>
                                      <p:cBhvr>
                                        <p:cTn id="24" fill="hold"/>
                                        <p:tgtEl>
                                          <p:spTgt spid="196">
                                            <p:txEl>
                                              <p:pRg st="3" end="3"/>
                                            </p:txEl>
                                          </p:spTgt>
                                        </p:tgtEl>
                                        <p:attrNameLst>
                                          <p:attrName>style.visibility</p:attrName>
                                        </p:attrNameLst>
                                      </p:cBhvr>
                                      <p:to>
                                        <p:strVal val="visible"/>
                                      </p:to>
                                    </p:set>
                                    <p:animEffect filter="dissolve" transition="in">
                                      <p:cBhvr>
                                        <p:cTn id="25" dur="1000"/>
                                        <p:tgtEl>
                                          <p:spTgt spid="19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9" grpId="1" fill="hold">
                                  <p:stCondLst>
                                    <p:cond delay="0"/>
                                  </p:stCondLst>
                                  <p:iterate type="el" backwards="0">
                                    <p:tmAbs val="0"/>
                                  </p:iterate>
                                  <p:childTnLst>
                                    <p:set>
                                      <p:cBhvr>
                                        <p:cTn id="29" fill="hold"/>
                                        <p:tgtEl>
                                          <p:spTgt spid="196">
                                            <p:txEl>
                                              <p:pRg st="4" end="4"/>
                                            </p:txEl>
                                          </p:spTgt>
                                        </p:tgtEl>
                                        <p:attrNameLst>
                                          <p:attrName>style.visibility</p:attrName>
                                        </p:attrNameLst>
                                      </p:cBhvr>
                                      <p:to>
                                        <p:strVal val="visible"/>
                                      </p:to>
                                    </p:set>
                                    <p:animEffect filter="dissolve" transition="in">
                                      <p:cBhvr>
                                        <p:cTn id="30" dur="1000"/>
                                        <p:tgtEl>
                                          <p:spTgt spid="196">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6"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title"/>
          </p:nvPr>
        </p:nvSpPr>
        <p:spPr>
          <a:prstGeom prst="rect">
            <a:avLst/>
          </a:prstGeom>
        </p:spPr>
        <p:txBody>
          <a:bodyPr/>
          <a:lstStyle/>
          <a:p>
            <a:pPr lvl="0">
              <a:defRPr b="0" sz="1800">
                <a:uFillTx/>
              </a:defRPr>
            </a:pPr>
            <a:r>
              <a:rPr b="1" sz="4400">
                <a:uFill>
                  <a:solidFill/>
                </a:uFill>
              </a:rPr>
              <a:t>#6 Replace Yourself</a:t>
            </a:r>
          </a:p>
        </p:txBody>
      </p:sp>
      <p:sp>
        <p:nvSpPr>
          <p:cNvPr id="202" name="Shape 202"/>
          <p:cNvSpPr/>
          <p:nvPr>
            <p:ph type="body" idx="1"/>
          </p:nvPr>
        </p:nvSpPr>
        <p:spPr>
          <a:prstGeom prst="rect">
            <a:avLst/>
          </a:prstGeom>
        </p:spPr>
        <p:txBody>
          <a:bodyPr/>
          <a:lstStyle/>
          <a:p>
            <a:pPr lvl="0">
              <a:defRPr sz="1800">
                <a:uFillTx/>
              </a:defRPr>
            </a:pPr>
            <a:r>
              <a:rPr sz="3400">
                <a:uFill>
                  <a:solidFill/>
                </a:uFill>
              </a:rPr>
              <a:t>When was the last time you started an endeavor with the thought of how fruitfully, strongly and strategically you could find and train your replacement??</a:t>
            </a:r>
            <a:endParaRPr sz="3400">
              <a:uFill>
                <a:solidFill/>
              </a:uFill>
            </a:endParaRPr>
          </a:p>
          <a:p>
            <a:pPr lvl="1">
              <a:defRPr sz="1800">
                <a:uFillTx/>
              </a:defRPr>
            </a:pPr>
            <a:endParaRPr sz="2800">
              <a:uFill>
                <a:solidFill/>
              </a:uFill>
            </a:endParaRPr>
          </a:p>
          <a:p>
            <a:pPr lvl="1" marL="824592" indent="-367392">
              <a:defRPr sz="1800">
                <a:uFillTx/>
              </a:defRPr>
            </a:pPr>
            <a:r>
              <a:rPr b="1" sz="3600">
                <a:solidFill>
                  <a:srgbClr val="0061FF"/>
                </a:solidFill>
                <a:uFill>
                  <a:solidFill>
                    <a:srgbClr val="0061FF"/>
                  </a:solidFill>
                </a:uFill>
              </a:rPr>
              <a:t>This is DOING WHAT JESUS DID!!!</a:t>
            </a:r>
            <a:endParaRPr b="1" sz="3600">
              <a:solidFill>
                <a:srgbClr val="0061FF"/>
              </a:solidFill>
              <a:uFill>
                <a:solidFill>
                  <a:srgbClr val="0061FF"/>
                </a:solidFill>
              </a:uFill>
            </a:endParaRPr>
          </a:p>
          <a:p>
            <a:pPr lvl="1">
              <a:defRPr sz="1800">
                <a:uFillTx/>
              </a:defRPr>
            </a:pPr>
            <a:endParaRPr b="1" sz="2800">
              <a:uFill>
                <a:solidFill/>
              </a:uFill>
            </a:endParaRPr>
          </a:p>
          <a:p>
            <a:pPr lvl="1">
              <a:defRPr sz="1800">
                <a:uFillTx/>
              </a:defRPr>
            </a:pPr>
            <a:r>
              <a:rPr b="1" sz="2800">
                <a:uFill>
                  <a:solidFill/>
                </a:uFill>
              </a:rPr>
              <a:t>If you make yourself indispensable to your ministry, church or organization, you have done it a disservice.  </a:t>
            </a:r>
            <a:endParaRPr b="1" sz="2800">
              <a:uFill>
                <a:solidFill/>
              </a:uFill>
            </a:endParaRPr>
          </a:p>
          <a:p>
            <a:pPr lvl="1">
              <a:defRPr sz="1800">
                <a:uFillTx/>
              </a:defRPr>
            </a:pPr>
            <a:endParaRPr b="1" sz="2800">
              <a:uFill>
                <a:solidFill/>
              </a:uFill>
            </a:endParaRPr>
          </a:p>
          <a:p>
            <a:pPr lvl="1">
              <a:defRPr sz="1800">
                <a:uFillTx/>
              </a:defRPr>
            </a:pPr>
            <a:r>
              <a:rPr b="1" sz="2800">
                <a:uFill>
                  <a:solidFill/>
                </a:uFill>
              </a:rPr>
              <a:t>The greatest gift you could give to the Lord and His work is equipping many others to do what you do.  </a:t>
            </a:r>
          </a:p>
        </p:txBody>
      </p:sp>
      <p:sp>
        <p:nvSpPr>
          <p:cNvPr id="203" name="Shape 203"/>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9" grpId="1" fill="hold">
                                  <p:stCondLst>
                                    <p:cond delay="0"/>
                                  </p:stCondLst>
                                  <p:iterate type="el" backwards="0">
                                    <p:tmAbs val="0"/>
                                  </p:iterate>
                                  <p:childTnLst>
                                    <p:set>
                                      <p:cBhvr>
                                        <p:cTn id="6" fill="hold"/>
                                        <p:tgtEl>
                                          <p:spTgt spid="202">
                                            <p:bg/>
                                          </p:spTgt>
                                        </p:tgtEl>
                                        <p:attrNameLst>
                                          <p:attrName>style.visibility</p:attrName>
                                        </p:attrNameLst>
                                      </p:cBhvr>
                                      <p:to>
                                        <p:strVal val="visible"/>
                                      </p:to>
                                    </p:set>
                                    <p:animEffect filter="dissolve(out)" transition="in">
                                      <p:cBhvr>
                                        <p:cTn id="7" dur="1000"/>
                                        <p:tgtEl>
                                          <p:spTgt spid="202">
                                            <p:bg/>
                                          </p:spTgt>
                                        </p:tgtEl>
                                      </p:cBhvr>
                                    </p:animEffect>
                                  </p:childTnLst>
                                </p:cTn>
                              </p:par>
                              <p:par>
                                <p:cTn id="8" presetClass="entr" presetSubtype="32" presetID="9" grpId="1" fill="hold">
                                  <p:stCondLst>
                                    <p:cond delay="0"/>
                                  </p:stCondLst>
                                  <p:iterate type="el" backwards="0">
                                    <p:tmAbs val="0"/>
                                  </p:iterate>
                                  <p:childTnLst>
                                    <p:set>
                                      <p:cBhvr>
                                        <p:cTn id="9" fill="hold"/>
                                        <p:tgtEl>
                                          <p:spTgt spid="202">
                                            <p:txEl>
                                              <p:pRg st="0" end="0"/>
                                            </p:txEl>
                                          </p:spTgt>
                                        </p:tgtEl>
                                        <p:attrNameLst>
                                          <p:attrName>style.visibility</p:attrName>
                                        </p:attrNameLst>
                                      </p:cBhvr>
                                      <p:to>
                                        <p:strVal val="visible"/>
                                      </p:to>
                                    </p:set>
                                    <p:animEffect filter="dissolve(out)" transition="in">
                                      <p:cBhvr>
                                        <p:cTn id="10" dur="1000"/>
                                        <p:tgtEl>
                                          <p:spTgt spid="20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32" presetID="9" grpId="1" fill="hold">
                                  <p:stCondLst>
                                    <p:cond delay="0"/>
                                  </p:stCondLst>
                                  <p:iterate type="el" backwards="0">
                                    <p:tmAbs val="0"/>
                                  </p:iterate>
                                  <p:childTnLst>
                                    <p:set>
                                      <p:cBhvr>
                                        <p:cTn id="14" fill="hold"/>
                                        <p:tgtEl>
                                          <p:spTgt spid="202">
                                            <p:txEl>
                                              <p:pRg st="1" end="1"/>
                                            </p:txEl>
                                          </p:spTgt>
                                        </p:tgtEl>
                                        <p:attrNameLst>
                                          <p:attrName>style.visibility</p:attrName>
                                        </p:attrNameLst>
                                      </p:cBhvr>
                                      <p:to>
                                        <p:strVal val="visible"/>
                                      </p:to>
                                    </p:set>
                                    <p:animEffect filter="dissolve(out)" transition="in">
                                      <p:cBhvr>
                                        <p:cTn id="15" dur="1000"/>
                                        <p:tgtEl>
                                          <p:spTgt spid="20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32" presetID="9" grpId="1" fill="hold">
                                  <p:stCondLst>
                                    <p:cond delay="0"/>
                                  </p:stCondLst>
                                  <p:iterate type="el" backwards="0">
                                    <p:tmAbs val="0"/>
                                  </p:iterate>
                                  <p:childTnLst>
                                    <p:set>
                                      <p:cBhvr>
                                        <p:cTn id="19" fill="hold"/>
                                        <p:tgtEl>
                                          <p:spTgt spid="202">
                                            <p:txEl>
                                              <p:pRg st="2" end="2"/>
                                            </p:txEl>
                                          </p:spTgt>
                                        </p:tgtEl>
                                        <p:attrNameLst>
                                          <p:attrName>style.visibility</p:attrName>
                                        </p:attrNameLst>
                                      </p:cBhvr>
                                      <p:to>
                                        <p:strVal val="visible"/>
                                      </p:to>
                                    </p:set>
                                    <p:animEffect filter="dissolve(out)" transition="in">
                                      <p:cBhvr>
                                        <p:cTn id="20" dur="1000"/>
                                        <p:tgtEl>
                                          <p:spTgt spid="20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32" presetID="9" grpId="1" fill="hold">
                                  <p:stCondLst>
                                    <p:cond delay="0"/>
                                  </p:stCondLst>
                                  <p:iterate type="el" backwards="0">
                                    <p:tmAbs val="0"/>
                                  </p:iterate>
                                  <p:childTnLst>
                                    <p:set>
                                      <p:cBhvr>
                                        <p:cTn id="24" fill="hold"/>
                                        <p:tgtEl>
                                          <p:spTgt spid="202">
                                            <p:txEl>
                                              <p:pRg st="3" end="3"/>
                                            </p:txEl>
                                          </p:spTgt>
                                        </p:tgtEl>
                                        <p:attrNameLst>
                                          <p:attrName>style.visibility</p:attrName>
                                        </p:attrNameLst>
                                      </p:cBhvr>
                                      <p:to>
                                        <p:strVal val="visible"/>
                                      </p:to>
                                    </p:set>
                                    <p:animEffect filter="dissolve(out)" transition="in">
                                      <p:cBhvr>
                                        <p:cTn id="25" dur="1000"/>
                                        <p:tgtEl>
                                          <p:spTgt spid="20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32" presetID="9" grpId="1" fill="hold">
                                  <p:stCondLst>
                                    <p:cond delay="0"/>
                                  </p:stCondLst>
                                  <p:iterate type="el" backwards="0">
                                    <p:tmAbs val="0"/>
                                  </p:iterate>
                                  <p:childTnLst>
                                    <p:set>
                                      <p:cBhvr>
                                        <p:cTn id="29" fill="hold"/>
                                        <p:tgtEl>
                                          <p:spTgt spid="202">
                                            <p:txEl>
                                              <p:pRg st="4" end="4"/>
                                            </p:txEl>
                                          </p:spTgt>
                                        </p:tgtEl>
                                        <p:attrNameLst>
                                          <p:attrName>style.visibility</p:attrName>
                                        </p:attrNameLst>
                                      </p:cBhvr>
                                      <p:to>
                                        <p:strVal val="visible"/>
                                      </p:to>
                                    </p:set>
                                    <p:animEffect filter="dissolve(out)" transition="in">
                                      <p:cBhvr>
                                        <p:cTn id="30" dur="1000"/>
                                        <p:tgtEl>
                                          <p:spTgt spid="20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32" presetID="9" grpId="1" fill="hold">
                                  <p:stCondLst>
                                    <p:cond delay="0"/>
                                  </p:stCondLst>
                                  <p:iterate type="el" backwards="0">
                                    <p:tmAbs val="0"/>
                                  </p:iterate>
                                  <p:childTnLst>
                                    <p:set>
                                      <p:cBhvr>
                                        <p:cTn id="34" fill="hold"/>
                                        <p:tgtEl>
                                          <p:spTgt spid="202">
                                            <p:txEl>
                                              <p:pRg st="5" end="5"/>
                                            </p:txEl>
                                          </p:spTgt>
                                        </p:tgtEl>
                                        <p:attrNameLst>
                                          <p:attrName>style.visibility</p:attrName>
                                        </p:attrNameLst>
                                      </p:cBhvr>
                                      <p:to>
                                        <p:strVal val="visible"/>
                                      </p:to>
                                    </p:set>
                                    <p:animEffect filter="dissolve(out)" transition="in">
                                      <p:cBhvr>
                                        <p:cTn id="35" dur="1000"/>
                                        <p:tgtEl>
                                          <p:spTgt spid="20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32" presetID="9" grpId="1" fill="hold">
                                  <p:stCondLst>
                                    <p:cond delay="0"/>
                                  </p:stCondLst>
                                  <p:iterate type="el" backwards="0">
                                    <p:tmAbs val="0"/>
                                  </p:iterate>
                                  <p:childTnLst>
                                    <p:set>
                                      <p:cBhvr>
                                        <p:cTn id="39" fill="hold"/>
                                        <p:tgtEl>
                                          <p:spTgt spid="202">
                                            <p:txEl>
                                              <p:pRg st="6" end="6"/>
                                            </p:txEl>
                                          </p:spTgt>
                                        </p:tgtEl>
                                        <p:attrNameLst>
                                          <p:attrName>style.visibility</p:attrName>
                                        </p:attrNameLst>
                                      </p:cBhvr>
                                      <p:to>
                                        <p:strVal val="visible"/>
                                      </p:to>
                                    </p:set>
                                    <p:animEffect filter="dissolve(out)" transition="in">
                                      <p:cBhvr>
                                        <p:cTn id="40" dur="1000"/>
                                        <p:tgtEl>
                                          <p:spTgt spid="202">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2"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title"/>
          </p:nvPr>
        </p:nvSpPr>
        <p:spPr>
          <a:prstGeom prst="rect">
            <a:avLst/>
          </a:prstGeom>
        </p:spPr>
        <p:txBody>
          <a:bodyPr/>
          <a:lstStyle/>
          <a:p>
            <a:pPr lvl="0">
              <a:defRPr b="0" sz="1800">
                <a:uFillTx/>
              </a:defRPr>
            </a:pPr>
            <a:r>
              <a:rPr b="1" sz="4400">
                <a:uFill>
                  <a:solidFill/>
                </a:uFill>
              </a:rPr>
              <a:t>#7 Work on it</a:t>
            </a:r>
          </a:p>
        </p:txBody>
      </p:sp>
      <p:sp>
        <p:nvSpPr>
          <p:cNvPr id="208" name="Shape 208"/>
          <p:cNvSpPr/>
          <p:nvPr>
            <p:ph type="body" idx="1"/>
          </p:nvPr>
        </p:nvSpPr>
        <p:spPr>
          <a:prstGeom prst="rect">
            <a:avLst/>
          </a:prstGeom>
        </p:spPr>
        <p:txBody>
          <a:bodyPr/>
          <a:lstStyle/>
          <a:p>
            <a:pPr lvl="0">
              <a:defRPr sz="1800">
                <a:uFillTx/>
              </a:defRPr>
            </a:pPr>
            <a:r>
              <a:rPr sz="3400">
                <a:uFill>
                  <a:solidFill/>
                </a:uFill>
              </a:rPr>
              <a:t>If we are going to be fruitful leaders who shepherd people to become like Jesus, and release them in their call toward His purpose, we MUST MAKE TIME TO BETTER OURSELVES.</a:t>
            </a:r>
            <a:endParaRPr sz="3400">
              <a:uFill>
                <a:solidFill/>
              </a:uFill>
            </a:endParaRPr>
          </a:p>
          <a:p>
            <a:pPr lvl="1">
              <a:defRPr sz="1800">
                <a:uFillTx/>
              </a:defRPr>
            </a:pPr>
            <a:endParaRPr sz="2800">
              <a:uFill>
                <a:solidFill/>
              </a:uFill>
            </a:endParaRPr>
          </a:p>
          <a:p>
            <a:pPr lvl="1">
              <a:defRPr sz="1800">
                <a:uFillTx/>
              </a:defRPr>
            </a:pPr>
            <a:r>
              <a:rPr sz="2800">
                <a:uFill>
                  <a:solidFill/>
                </a:uFill>
              </a:rPr>
              <a:t>It is critical as leaders that you schedule consistent times to break away from the battle and assess your plans as well as your performance.  </a:t>
            </a:r>
          </a:p>
        </p:txBody>
      </p:sp>
      <p:sp>
        <p:nvSpPr>
          <p:cNvPr id="209" name="Shape 209"/>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
        <p:nvSpPr>
          <p:cNvPr id="210" name="Shape 210"/>
          <p:cNvSpPr/>
          <p:nvPr/>
        </p:nvSpPr>
        <p:spPr>
          <a:xfrm>
            <a:off x="12629560" y="9355949"/>
            <a:ext cx="244290" cy="228601"/>
          </a:xfrm>
          <a:prstGeom prst="rect">
            <a:avLst/>
          </a:prstGeom>
          <a:ln>
            <a:round/>
          </a:ln>
          <a:extLst>
            <a:ext uri="{C572A759-6A51-4108-AA02-DFA0A04FC94B}">
              <ma14:wrappingTextBoxFlag xmlns:ma14="http://schemas.microsoft.com/office/mac/drawingml/2011/main" val="1"/>
            </a:ext>
          </a:extLst>
        </p:spPr>
        <p:txBody>
          <a:bodyPr wrap="none" lIns="38100" tIns="38100" rIns="38100" bIns="38100" anchor="ctr">
            <a:spAutoFit/>
          </a:bodyPr>
          <a:lstStyle>
            <a:lvl1pPr algn="r">
              <a:defRPr sz="1100"/>
            </a:lvl1pPr>
          </a:lstStyle>
          <a:p>
            <a:pPr lvl="0">
              <a:defRPr sz="1800">
                <a:uFillTx/>
              </a:defRPr>
            </a:pPr>
            <a:r>
              <a:rPr sz="1100">
                <a:uFill>
                  <a:solidFill/>
                </a:uFill>
              </a:rPr>
              <a:t>12</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 grpId="1" fill="hold">
                                  <p:stCondLst>
                                    <p:cond delay="0"/>
                                  </p:stCondLst>
                                  <p:iterate type="el" backwards="0">
                                    <p:tmAbs val="0"/>
                                  </p:iterate>
                                  <p:childTnLst>
                                    <p:set>
                                      <p:cBhvr>
                                        <p:cTn id="6" fill="hold"/>
                                        <p:tgtEl>
                                          <p:spTgt spid="208">
                                            <p:bg/>
                                          </p:spTgt>
                                        </p:tgtEl>
                                        <p:attrNameLst>
                                          <p:attrName>style.visibility</p:attrName>
                                        </p:attrNameLst>
                                      </p:cBhvr>
                                      <p:to>
                                        <p:strVal val="visible"/>
                                      </p:to>
                                    </p:set>
                                    <p:anim calcmode="lin" valueType="num">
                                      <p:cBhvr>
                                        <p:cTn id="7" dur="1000" fill="hold"/>
                                        <p:tgtEl>
                                          <p:spTgt spid="208">
                                            <p:bg/>
                                          </p:spTgt>
                                        </p:tgtEl>
                                        <p:attrNameLst>
                                          <p:attrName>ppt_x</p:attrName>
                                        </p:attrNameLst>
                                      </p:cBhvr>
                                      <p:tavLst>
                                        <p:tav tm="0">
                                          <p:val>
                                            <p:strVal val="0-#ppt_w/2"/>
                                          </p:val>
                                        </p:tav>
                                        <p:tav tm="100000">
                                          <p:val>
                                            <p:strVal val="#ppt_x"/>
                                          </p:val>
                                        </p:tav>
                                      </p:tavLst>
                                    </p:anim>
                                    <p:anim calcmode="lin" valueType="num">
                                      <p:cBhvr>
                                        <p:cTn id="8" dur="1000" fill="hold"/>
                                        <p:tgtEl>
                                          <p:spTgt spid="208">
                                            <p:bg/>
                                          </p:spTgt>
                                        </p:tgtEl>
                                        <p:attrNameLst>
                                          <p:attrName>ppt_y</p:attrName>
                                        </p:attrNameLst>
                                      </p:cBhvr>
                                      <p:tavLst>
                                        <p:tav tm="0">
                                          <p:val>
                                            <p:strVal val="#ppt_y"/>
                                          </p:val>
                                        </p:tav>
                                        <p:tav tm="100000">
                                          <p:val>
                                            <p:strVal val="#ppt_y"/>
                                          </p:val>
                                        </p:tav>
                                      </p:tavLst>
                                    </p:anim>
                                  </p:childTnLst>
                                </p:cTn>
                              </p:par>
                              <p:par>
                                <p:cTn id="9" presetClass="entr" presetSubtype="8" presetID="2" grpId="1" fill="hold">
                                  <p:stCondLst>
                                    <p:cond delay="0"/>
                                  </p:stCondLst>
                                  <p:iterate type="el" backwards="0">
                                    <p:tmAbs val="0"/>
                                  </p:iterate>
                                  <p:childTnLst>
                                    <p:set>
                                      <p:cBhvr>
                                        <p:cTn id="10" fill="hold"/>
                                        <p:tgtEl>
                                          <p:spTgt spid="208">
                                            <p:txEl>
                                              <p:pRg st="0" end="0"/>
                                            </p:txEl>
                                          </p:spTgt>
                                        </p:tgtEl>
                                        <p:attrNameLst>
                                          <p:attrName>style.visibility</p:attrName>
                                        </p:attrNameLst>
                                      </p:cBhvr>
                                      <p:to>
                                        <p:strVal val="visible"/>
                                      </p:to>
                                    </p:set>
                                    <p:anim calcmode="lin" valueType="num">
                                      <p:cBhvr>
                                        <p:cTn id="11" dur="1000" fill="hold"/>
                                        <p:tgtEl>
                                          <p:spTgt spid="208">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2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 grpId="1" fill="hold">
                                  <p:stCondLst>
                                    <p:cond delay="0"/>
                                  </p:stCondLst>
                                  <p:iterate type="el" backwards="0">
                                    <p:tmAbs val="0"/>
                                  </p:iterate>
                                  <p:childTnLst>
                                    <p:set>
                                      <p:cBhvr>
                                        <p:cTn id="16" fill="hold"/>
                                        <p:tgtEl>
                                          <p:spTgt spid="208">
                                            <p:txEl>
                                              <p:pRg st="1" end="1"/>
                                            </p:txEl>
                                          </p:spTgt>
                                        </p:tgtEl>
                                        <p:attrNameLst>
                                          <p:attrName>style.visibility</p:attrName>
                                        </p:attrNameLst>
                                      </p:cBhvr>
                                      <p:to>
                                        <p:strVal val="visible"/>
                                      </p:to>
                                    </p:set>
                                    <p:anim calcmode="lin" valueType="num">
                                      <p:cBhvr>
                                        <p:cTn id="17" dur="1000" fill="hold"/>
                                        <p:tgtEl>
                                          <p:spTgt spid="208">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2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 grpId="1" fill="hold">
                                  <p:stCondLst>
                                    <p:cond delay="0"/>
                                  </p:stCondLst>
                                  <p:iterate type="el" backwards="0">
                                    <p:tmAbs val="0"/>
                                  </p:iterate>
                                  <p:childTnLst>
                                    <p:set>
                                      <p:cBhvr>
                                        <p:cTn id="22" fill="hold"/>
                                        <p:tgtEl>
                                          <p:spTgt spid="208">
                                            <p:txEl>
                                              <p:pRg st="2" end="2"/>
                                            </p:txEl>
                                          </p:spTgt>
                                        </p:tgtEl>
                                        <p:attrNameLst>
                                          <p:attrName>style.visibility</p:attrName>
                                        </p:attrNameLst>
                                      </p:cBhvr>
                                      <p:to>
                                        <p:strVal val="visible"/>
                                      </p:to>
                                    </p:set>
                                    <p:anim calcmode="lin" valueType="num">
                                      <p:cBhvr>
                                        <p:cTn id="23" dur="1000" fill="hold"/>
                                        <p:tgtEl>
                                          <p:spTgt spid="208">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20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8"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title"/>
          </p:nvPr>
        </p:nvSpPr>
        <p:spPr>
          <a:prstGeom prst="rect">
            <a:avLst/>
          </a:prstGeom>
        </p:spPr>
        <p:txBody>
          <a:bodyPr/>
          <a:lstStyle/>
          <a:p>
            <a:pPr lvl="0">
              <a:defRPr b="0" sz="1800">
                <a:uFillTx/>
              </a:defRPr>
            </a:pPr>
            <a:r>
              <a:rPr b="1" sz="4400">
                <a:uFill>
                  <a:solidFill/>
                </a:uFill>
              </a:rPr>
              <a:t>#7 Work on it</a:t>
            </a:r>
          </a:p>
        </p:txBody>
      </p:sp>
      <p:sp>
        <p:nvSpPr>
          <p:cNvPr id="213" name="Shape 213"/>
          <p:cNvSpPr/>
          <p:nvPr>
            <p:ph type="body" idx="1"/>
          </p:nvPr>
        </p:nvSpPr>
        <p:spPr>
          <a:prstGeom prst="rect">
            <a:avLst/>
          </a:prstGeom>
        </p:spPr>
        <p:txBody>
          <a:bodyPr/>
          <a:lstStyle/>
          <a:p>
            <a:pPr lvl="0">
              <a:defRPr sz="1800">
                <a:uFillTx/>
              </a:defRPr>
            </a:pPr>
            <a:r>
              <a:rPr sz="3400">
                <a:uFill>
                  <a:solidFill/>
                </a:uFill>
              </a:rPr>
              <a:t>If we are going to be fruitful CHURCH who shepherd people to become like Jesus, and release them in their call toward His purpose, we MUST MAKE TIME TO EVALUATE what we do!</a:t>
            </a:r>
            <a:endParaRPr sz="3400">
              <a:uFill>
                <a:solidFill/>
              </a:uFill>
            </a:endParaRPr>
          </a:p>
          <a:p>
            <a:pPr lvl="1">
              <a:defRPr sz="1800">
                <a:uFillTx/>
              </a:defRPr>
            </a:pPr>
            <a:endParaRPr sz="2800">
              <a:uFill>
                <a:solidFill/>
              </a:uFill>
            </a:endParaRPr>
          </a:p>
          <a:p>
            <a:pPr lvl="1" marL="947057" indent="-489857">
              <a:defRPr sz="1800">
                <a:uFillTx/>
              </a:defRPr>
            </a:pPr>
            <a:r>
              <a:rPr i="1" sz="4800">
                <a:uFill>
                  <a:solidFill/>
                </a:uFill>
              </a:rPr>
              <a:t>“What did you see, hear, or experience this week that makes you feel we have successfully fulfilled our mission?”</a:t>
            </a:r>
            <a:r>
              <a:rPr sz="2800">
                <a:uFill>
                  <a:solidFill/>
                </a:uFill>
              </a:rPr>
              <a:t> - Andy Stanley’s question at every staff meeting. </a:t>
            </a:r>
          </a:p>
        </p:txBody>
      </p:sp>
      <p:sp>
        <p:nvSpPr>
          <p:cNvPr id="214" name="Shape 214"/>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
        <p:nvSpPr>
          <p:cNvPr id="215" name="Shape 215"/>
          <p:cNvSpPr/>
          <p:nvPr/>
        </p:nvSpPr>
        <p:spPr>
          <a:xfrm>
            <a:off x="12629560" y="9355949"/>
            <a:ext cx="244290" cy="228601"/>
          </a:xfrm>
          <a:prstGeom prst="rect">
            <a:avLst/>
          </a:prstGeom>
          <a:ln>
            <a:round/>
          </a:ln>
          <a:extLst>
            <a:ext uri="{C572A759-6A51-4108-AA02-DFA0A04FC94B}">
              <ma14:wrappingTextBoxFlag xmlns:ma14="http://schemas.microsoft.com/office/mac/drawingml/2011/main" val="1"/>
            </a:ext>
          </a:extLst>
        </p:spPr>
        <p:txBody>
          <a:bodyPr wrap="none" lIns="38100" tIns="38100" rIns="38100" bIns="38100" anchor="ctr">
            <a:spAutoFit/>
          </a:bodyPr>
          <a:lstStyle>
            <a:lvl1pPr algn="r">
              <a:defRPr sz="1100"/>
            </a:lvl1pPr>
          </a:lstStyle>
          <a:p>
            <a:pPr lvl="0">
              <a:defRPr sz="1800">
                <a:uFillTx/>
              </a:defRPr>
            </a:pPr>
            <a:r>
              <a:rPr sz="1100">
                <a:uFill>
                  <a:solidFill/>
                </a:uFill>
              </a:rPr>
              <a:t>12</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6" presetID="2" grpId="1" fill="hold">
                                  <p:stCondLst>
                                    <p:cond delay="0"/>
                                  </p:stCondLst>
                                  <p:iterate type="el" backwards="0">
                                    <p:tmAbs val="0"/>
                                  </p:iterate>
                                  <p:childTnLst>
                                    <p:set>
                                      <p:cBhvr>
                                        <p:cTn id="6" fill="hold"/>
                                        <p:tgtEl>
                                          <p:spTgt spid="213">
                                            <p:bg/>
                                          </p:spTgt>
                                        </p:tgtEl>
                                        <p:attrNameLst>
                                          <p:attrName>style.visibility</p:attrName>
                                        </p:attrNameLst>
                                      </p:cBhvr>
                                      <p:to>
                                        <p:strVal val="visible"/>
                                      </p:to>
                                    </p:set>
                                    <p:anim calcmode="lin" valueType="num">
                                      <p:cBhvr>
                                        <p:cTn id="7" dur="1000" fill="hold"/>
                                        <p:tgtEl>
                                          <p:spTgt spid="213">
                                            <p:bg/>
                                          </p:spTgt>
                                        </p:tgtEl>
                                        <p:attrNameLst>
                                          <p:attrName>ppt_x</p:attrName>
                                        </p:attrNameLst>
                                      </p:cBhvr>
                                      <p:tavLst>
                                        <p:tav tm="0">
                                          <p:val>
                                            <p:strVal val="1+#ppt_w/2"/>
                                          </p:val>
                                        </p:tav>
                                        <p:tav tm="100000">
                                          <p:val>
                                            <p:strVal val="#ppt_x"/>
                                          </p:val>
                                        </p:tav>
                                      </p:tavLst>
                                    </p:anim>
                                    <p:anim calcmode="lin" valueType="num">
                                      <p:cBhvr>
                                        <p:cTn id="8" dur="1000" fill="hold"/>
                                        <p:tgtEl>
                                          <p:spTgt spid="213">
                                            <p:bg/>
                                          </p:spTgt>
                                        </p:tgtEl>
                                        <p:attrNameLst>
                                          <p:attrName>ppt_y</p:attrName>
                                        </p:attrNameLst>
                                      </p:cBhvr>
                                      <p:tavLst>
                                        <p:tav tm="0">
                                          <p:val>
                                            <p:strVal val="1+#ppt_h/2"/>
                                          </p:val>
                                        </p:tav>
                                        <p:tav tm="100000">
                                          <p:val>
                                            <p:strVal val="#ppt_y"/>
                                          </p:val>
                                        </p:tav>
                                      </p:tavLst>
                                    </p:anim>
                                  </p:childTnLst>
                                </p:cTn>
                              </p:par>
                              <p:par>
                                <p:cTn id="9" presetClass="entr" presetSubtype="6" presetID="2" grpId="1" fill="hold">
                                  <p:stCondLst>
                                    <p:cond delay="0"/>
                                  </p:stCondLst>
                                  <p:iterate type="el" backwards="0">
                                    <p:tmAbs val="0"/>
                                  </p:iterate>
                                  <p:childTnLst>
                                    <p:set>
                                      <p:cBhvr>
                                        <p:cTn id="10" fill="hold"/>
                                        <p:tgtEl>
                                          <p:spTgt spid="213">
                                            <p:txEl>
                                              <p:pRg st="0" end="0"/>
                                            </p:txEl>
                                          </p:spTgt>
                                        </p:tgtEl>
                                        <p:attrNameLst>
                                          <p:attrName>style.visibility</p:attrName>
                                        </p:attrNameLst>
                                      </p:cBhvr>
                                      <p:to>
                                        <p:strVal val="visible"/>
                                      </p:to>
                                    </p:set>
                                    <p:anim calcmode="lin" valueType="num">
                                      <p:cBhvr>
                                        <p:cTn id="11" dur="1000" fill="hold"/>
                                        <p:tgtEl>
                                          <p:spTgt spid="213">
                                            <p:txEl>
                                              <p:pRg st="0" end="0"/>
                                            </p:txEl>
                                          </p:spTgt>
                                        </p:tgtEl>
                                        <p:attrNameLst>
                                          <p:attrName>ppt_x</p:attrName>
                                        </p:attrNameLst>
                                      </p:cBhvr>
                                      <p:tavLst>
                                        <p:tav tm="0">
                                          <p:val>
                                            <p:strVal val="1+#ppt_w/2"/>
                                          </p:val>
                                        </p:tav>
                                        <p:tav tm="100000">
                                          <p:val>
                                            <p:strVal val="#ppt_x"/>
                                          </p:val>
                                        </p:tav>
                                      </p:tavLst>
                                    </p:anim>
                                    <p:anim calcmode="lin" valueType="num">
                                      <p:cBhvr>
                                        <p:cTn id="12" dur="1000" fill="hold"/>
                                        <p:tgtEl>
                                          <p:spTgt spid="2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6" presetID="2" grpId="1" fill="hold">
                                  <p:stCondLst>
                                    <p:cond delay="0"/>
                                  </p:stCondLst>
                                  <p:iterate type="el" backwards="0">
                                    <p:tmAbs val="0"/>
                                  </p:iterate>
                                  <p:childTnLst>
                                    <p:set>
                                      <p:cBhvr>
                                        <p:cTn id="16" fill="hold"/>
                                        <p:tgtEl>
                                          <p:spTgt spid="213">
                                            <p:txEl>
                                              <p:pRg st="1" end="1"/>
                                            </p:txEl>
                                          </p:spTgt>
                                        </p:tgtEl>
                                        <p:attrNameLst>
                                          <p:attrName>style.visibility</p:attrName>
                                        </p:attrNameLst>
                                      </p:cBhvr>
                                      <p:to>
                                        <p:strVal val="visible"/>
                                      </p:to>
                                    </p:set>
                                    <p:anim calcmode="lin" valueType="num">
                                      <p:cBhvr>
                                        <p:cTn id="17" dur="1000" fill="hold"/>
                                        <p:tgtEl>
                                          <p:spTgt spid="213">
                                            <p:txEl>
                                              <p:pRg st="1" end="1"/>
                                            </p:txEl>
                                          </p:spTgt>
                                        </p:tgtEl>
                                        <p:attrNameLst>
                                          <p:attrName>ppt_x</p:attrName>
                                        </p:attrNameLst>
                                      </p:cBhvr>
                                      <p:tavLst>
                                        <p:tav tm="0">
                                          <p:val>
                                            <p:strVal val="1+#ppt_w/2"/>
                                          </p:val>
                                        </p:tav>
                                        <p:tav tm="100000">
                                          <p:val>
                                            <p:strVal val="#ppt_x"/>
                                          </p:val>
                                        </p:tav>
                                      </p:tavLst>
                                    </p:anim>
                                    <p:anim calcmode="lin" valueType="num">
                                      <p:cBhvr>
                                        <p:cTn id="18" dur="1000" fill="hold"/>
                                        <p:tgtEl>
                                          <p:spTgt spid="2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6" presetID="2" grpId="1" fill="hold">
                                  <p:stCondLst>
                                    <p:cond delay="0"/>
                                  </p:stCondLst>
                                  <p:iterate type="el" backwards="0">
                                    <p:tmAbs val="0"/>
                                  </p:iterate>
                                  <p:childTnLst>
                                    <p:set>
                                      <p:cBhvr>
                                        <p:cTn id="22" fill="hold"/>
                                        <p:tgtEl>
                                          <p:spTgt spid="213">
                                            <p:txEl>
                                              <p:pRg st="2" end="2"/>
                                            </p:txEl>
                                          </p:spTgt>
                                        </p:tgtEl>
                                        <p:attrNameLst>
                                          <p:attrName>style.visibility</p:attrName>
                                        </p:attrNameLst>
                                      </p:cBhvr>
                                      <p:to>
                                        <p:strVal val="visible"/>
                                      </p:to>
                                    </p:set>
                                    <p:anim calcmode="lin" valueType="num">
                                      <p:cBhvr>
                                        <p:cTn id="23" dur="1000" fill="hold"/>
                                        <p:tgtEl>
                                          <p:spTgt spid="213">
                                            <p:txEl>
                                              <p:pRg st="2" end="2"/>
                                            </p:txEl>
                                          </p:spTgt>
                                        </p:tgtEl>
                                        <p:attrNameLst>
                                          <p:attrName>ppt_x</p:attrName>
                                        </p:attrNameLst>
                                      </p:cBhvr>
                                      <p:tavLst>
                                        <p:tav tm="0">
                                          <p:val>
                                            <p:strVal val="1+#ppt_w/2"/>
                                          </p:val>
                                        </p:tav>
                                        <p:tav tm="100000">
                                          <p:val>
                                            <p:strVal val="#ppt_x"/>
                                          </p:val>
                                        </p:tav>
                                      </p:tavLst>
                                    </p:anim>
                                    <p:anim calcmode="lin" valueType="num">
                                      <p:cBhvr>
                                        <p:cTn id="24" dur="1000" fill="hold"/>
                                        <p:tgtEl>
                                          <p:spTgt spid="2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3"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sldNum" sz="quarter" idx="2"/>
          </p:nvPr>
        </p:nvSpPr>
        <p:spPr>
          <a:xfrm>
            <a:off x="12629560" y="9355949"/>
            <a:ext cx="244290" cy="228601"/>
          </a:xfrm>
          <a:prstGeom prst="rect">
            <a:avLst/>
          </a:prstGeom>
          <a:ln w="9525"/>
          <a:extLst>
            <a:ext uri="{C572A759-6A51-4108-AA02-DFA0A04FC94B}">
              <ma14:wrappingTextBoxFlag xmlns:ma14="http://schemas.microsoft.com/office/mac/drawingml/2011/main" val="1"/>
            </a:ext>
          </a:extLst>
        </p:spPr>
        <p:txBody>
          <a:bodyPr/>
          <a:lstStyle>
            <a:lvl1pPr defTabSz="1842346"/>
          </a:lstStyle>
          <a:p>
            <a:pPr lvl="0">
              <a:defRPr sz="1800">
                <a:uFillTx/>
              </a:defRPr>
            </a:pPr>
            <a:fld id="{86CB4B4D-7CA3-9044-876B-883B54F8677D}" type="slidenum">
              <a:rPr sz="900">
                <a:uFill>
                  <a:solidFill/>
                </a:uFill>
              </a:rPr>
            </a:fld>
          </a:p>
        </p:txBody>
      </p:sp>
      <p:sp>
        <p:nvSpPr>
          <p:cNvPr id="218" name="Shape 218"/>
          <p:cNvSpPr/>
          <p:nvPr>
            <p:ph type="title"/>
          </p:nvPr>
        </p:nvSpPr>
        <p:spPr>
          <a:prstGeom prst="rect">
            <a:avLst/>
          </a:prstGeom>
          <a:ln w="9525"/>
        </p:spPr>
        <p:txBody>
          <a:bodyPr/>
          <a:lstStyle>
            <a:lvl1pPr defTabSz="1842346"/>
          </a:lstStyle>
          <a:p>
            <a:pPr lvl="0">
              <a:defRPr b="0" sz="1800">
                <a:uFillTx/>
              </a:defRPr>
            </a:pPr>
            <a:r>
              <a:rPr b="1" sz="4200">
                <a:uFill>
                  <a:solidFill/>
                </a:uFill>
              </a:rPr>
              <a:t>Questions?</a:t>
            </a:r>
          </a:p>
        </p:txBody>
      </p:sp>
      <p:pic>
        <p:nvPicPr>
          <p:cNvPr id="219" name="droppedImage.png"/>
          <p:cNvPicPr/>
          <p:nvPr/>
        </p:nvPicPr>
        <p:blipFill>
          <a:blip r:embed="rId2">
            <a:extLst/>
          </a:blip>
          <a:stretch>
            <a:fillRect/>
          </a:stretch>
        </p:blipFill>
        <p:spPr>
          <a:xfrm>
            <a:off x="1396999" y="2208021"/>
            <a:ext cx="10210801" cy="6794825"/>
          </a:xfrm>
          <a:prstGeom prst="rect">
            <a:avLst/>
          </a:prstGeom>
          <a:ln w="12700">
            <a:miter lim="400000"/>
          </a:ln>
        </p:spPr>
      </p:pic>
    </p:spTree>
  </p:cSld>
  <p:clrMapOvr>
    <a:masterClrMapping/>
  </p:clrMapOvr>
  <p:transition spd="med" advClick="1">
    <p:dissolve/>
  </p:transition>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1" name="droppedImage.png"/>
          <p:cNvPicPr/>
          <p:nvPr/>
        </p:nvPicPr>
        <p:blipFill>
          <a:blip r:embed="rId2">
            <a:extLst/>
          </a:blip>
          <a:srcRect l="0" t="9019" r="59647" b="784"/>
          <a:stretch>
            <a:fillRect/>
          </a:stretch>
        </p:blipFill>
        <p:spPr>
          <a:xfrm>
            <a:off x="7616728" y="2387460"/>
            <a:ext cx="5428315" cy="7279944"/>
          </a:xfrm>
          <a:prstGeom prst="rect">
            <a:avLst/>
          </a:prstGeom>
          <a:ln w="12700">
            <a:miter lim="400000"/>
          </a:ln>
        </p:spPr>
      </p:pic>
      <p:sp>
        <p:nvSpPr>
          <p:cNvPr id="222" name="Shape 222"/>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
        <p:nvSpPr>
          <p:cNvPr id="223" name="Shape 223"/>
          <p:cNvSpPr/>
          <p:nvPr>
            <p:ph type="title"/>
          </p:nvPr>
        </p:nvSpPr>
        <p:spPr>
          <a:prstGeom prst="rect">
            <a:avLst/>
          </a:prstGeom>
        </p:spPr>
        <p:txBody>
          <a:bodyPr/>
          <a:lstStyle/>
          <a:p>
            <a:pPr lvl="0">
              <a:defRPr b="0" sz="1800">
                <a:uFillTx/>
              </a:defRPr>
            </a:pPr>
            <a:r>
              <a:rPr b="1" sz="4400">
                <a:uFill>
                  <a:solidFill/>
                </a:uFill>
              </a:rPr>
              <a:t>Action List (Prep for Next Week)</a:t>
            </a:r>
          </a:p>
        </p:txBody>
      </p:sp>
      <p:sp>
        <p:nvSpPr>
          <p:cNvPr id="224" name="Shape 224"/>
          <p:cNvSpPr/>
          <p:nvPr>
            <p:ph type="body" idx="1"/>
          </p:nvPr>
        </p:nvSpPr>
        <p:spPr>
          <a:xfrm>
            <a:off x="977900" y="2387600"/>
            <a:ext cx="8890000" cy="6381750"/>
          </a:xfrm>
          <a:prstGeom prst="rect">
            <a:avLst/>
          </a:prstGeom>
        </p:spPr>
        <p:txBody>
          <a:bodyPr/>
          <a:lstStyle/>
          <a:p>
            <a:pPr lvl="0">
              <a:defRPr sz="1800">
                <a:uFillTx/>
              </a:defRPr>
            </a:pPr>
            <a:r>
              <a:rPr sz="3400">
                <a:uFill>
                  <a:solidFill/>
                </a:uFill>
              </a:rPr>
              <a:t>Have Devotions &amp; Prayer Daily</a:t>
            </a:r>
            <a:endParaRPr sz="3400">
              <a:uFill>
                <a:solidFill/>
              </a:uFill>
            </a:endParaRPr>
          </a:p>
          <a:p>
            <a:pPr lvl="0">
              <a:defRPr sz="1800">
                <a:uFillTx/>
              </a:defRPr>
            </a:pPr>
            <a:r>
              <a:rPr sz="3400">
                <a:uFill>
                  <a:solidFill/>
                </a:uFill>
              </a:rPr>
              <a:t>Read “</a:t>
            </a:r>
            <a:r>
              <a:rPr i="1" sz="3400">
                <a:uFill>
                  <a:solidFill/>
                </a:uFill>
              </a:rPr>
              <a:t>7 Practices of Effective Leadership</a:t>
            </a:r>
            <a:r>
              <a:rPr sz="3400">
                <a:uFill>
                  <a:solidFill/>
                </a:uFill>
              </a:rPr>
              <a:t>” by </a:t>
            </a:r>
            <a:r>
              <a:rPr sz="3400">
                <a:uFill>
                  <a:solidFill/>
                </a:uFill>
              </a:rPr>
              <a:t>Andy Stanley</a:t>
            </a:r>
            <a:r>
              <a:rPr sz="3400">
                <a:uFill>
                  <a:solidFill/>
                </a:uFill>
              </a:rPr>
              <a:t>. </a:t>
            </a:r>
            <a:endParaRPr sz="3400">
              <a:uFill>
                <a:solidFill/>
              </a:uFill>
            </a:endParaRPr>
          </a:p>
          <a:p>
            <a:pPr lvl="0" marL="342900" indent="-342900" defTabSz="914400">
              <a:spcBef>
                <a:spcPts val="500"/>
              </a:spcBef>
              <a:defRPr sz="1800">
                <a:uFillTx/>
              </a:defRPr>
            </a:pPr>
            <a:r>
              <a:rPr sz="3400">
                <a:uFill>
                  <a:solidFill/>
                </a:uFill>
              </a:rPr>
              <a:t>Complete the Online Discussion Questions</a:t>
            </a:r>
            <a:endParaRPr sz="3400">
              <a:uFill>
                <a:solidFill/>
              </a:uFill>
            </a:endParaRPr>
          </a:p>
          <a:p>
            <a:pPr lvl="0" marL="0" indent="0" algn="ctr" defTabSz="914400">
              <a:spcBef>
                <a:spcPts val="500"/>
              </a:spcBef>
              <a:buClrTx/>
              <a:buSzTx/>
              <a:buFontTx/>
              <a:buNone/>
              <a:defRPr sz="1800">
                <a:uFillTx/>
              </a:defRPr>
            </a:pPr>
            <a:endParaRPr sz="3400">
              <a:uFill>
                <a:solidFill/>
              </a:uFill>
            </a:endParaRPr>
          </a:p>
          <a:p>
            <a:pPr lvl="0" marL="0" indent="0" algn="ctr" defTabSz="914400">
              <a:spcBef>
                <a:spcPts val="500"/>
              </a:spcBef>
              <a:buClrTx/>
              <a:buSzTx/>
              <a:buFontTx/>
              <a:buNone/>
              <a:defRPr sz="1800">
                <a:uFillTx/>
              </a:defRPr>
            </a:pPr>
            <a:r>
              <a:rPr sz="3900">
                <a:solidFill>
                  <a:srgbClr val="773F9B"/>
                </a:solidFill>
                <a:uFill>
                  <a:solidFill/>
                </a:uFill>
              </a:rPr>
              <a:t>This Completes LTS Basics!  Congrats!!!!</a:t>
            </a:r>
            <a:endParaRPr sz="3900">
              <a:solidFill>
                <a:srgbClr val="773F9B"/>
              </a:solidFill>
              <a:uFill>
                <a:solidFill/>
              </a:uFill>
            </a:endParaRPr>
          </a:p>
          <a:p>
            <a:pPr lvl="0" marL="0" indent="0" algn="ctr" defTabSz="914400">
              <a:spcBef>
                <a:spcPts val="500"/>
              </a:spcBef>
              <a:buClrTx/>
              <a:buSzTx/>
              <a:buFontTx/>
              <a:buNone/>
              <a:defRPr sz="1800">
                <a:uFillTx/>
              </a:defRPr>
            </a:pPr>
            <a:endParaRPr sz="3400">
              <a:uFill>
                <a:solidFill/>
              </a:uFill>
            </a:endParaRPr>
          </a:p>
          <a:p>
            <a:pPr lvl="0" marL="0" indent="0" algn="ctr" defTabSz="914400">
              <a:spcBef>
                <a:spcPts val="500"/>
              </a:spcBef>
              <a:buClrTx/>
              <a:buSzTx/>
              <a:buFontTx/>
              <a:buNone/>
              <a:defRPr sz="1800">
                <a:uFillTx/>
              </a:defRPr>
            </a:pPr>
            <a:r>
              <a:rPr sz="3400">
                <a:uFill>
                  <a:solidFill/>
                </a:uFill>
              </a:rPr>
              <a:t>For those continuing into LTS GG, we’ll meet back her Next Week, Same Time, Same place!!!</a:t>
            </a:r>
          </a:p>
        </p:txBody>
      </p:sp>
    </p:spTree>
  </p:cSld>
  <p:clrMapOvr>
    <a:masterClrMapping/>
  </p:clrMapOvr>
  <p:transition spd="med" advClick="1">
    <p:dissolve/>
  </p:transition>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6" name="droppedImage.png"/>
          <p:cNvPicPr/>
          <p:nvPr/>
        </p:nvPicPr>
        <p:blipFill>
          <a:blip r:embed="rId2">
            <a:extLst/>
          </a:blip>
          <a:stretch>
            <a:fillRect/>
          </a:stretch>
        </p:blipFill>
        <p:spPr>
          <a:xfrm>
            <a:off x="-963286" y="-38300"/>
            <a:ext cx="14631971" cy="9825850"/>
          </a:xfrm>
          <a:prstGeom prst="rect">
            <a:avLst/>
          </a:prstGeom>
          <a:ln w="12700">
            <a:miter lim="400000"/>
          </a:ln>
        </p:spPr>
      </p:pic>
      <p:sp>
        <p:nvSpPr>
          <p:cNvPr id="227" name="Shape 227"/>
          <p:cNvSpPr/>
          <p:nvPr>
            <p:ph type="sldNum" sz="quarter" idx="2"/>
          </p:nvPr>
        </p:nvSpPr>
        <p:spPr>
          <a:xfrm>
            <a:off x="12586687" y="9317850"/>
            <a:ext cx="287163" cy="270934"/>
          </a:xfrm>
          <a:prstGeom prst="rect">
            <a:avLst/>
          </a:prstGeom>
          <a:ln w="9525"/>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
        <p:nvSpPr>
          <p:cNvPr id="228" name="Shape 228"/>
          <p:cNvSpPr/>
          <p:nvPr>
            <p:ph type="title"/>
          </p:nvPr>
        </p:nvSpPr>
        <p:spPr>
          <a:prstGeom prst="rect">
            <a:avLst/>
          </a:prstGeom>
          <a:ln w="9525"/>
        </p:spPr>
        <p:txBody>
          <a:bodyPr/>
          <a:lstStyle>
            <a:lvl1pPr>
              <a:defRPr>
                <a:solidFill>
                  <a:srgbClr val="FFFFFF"/>
                </a:solidFill>
                <a:uFill>
                  <a:solidFill>
                    <a:srgbClr val="FFFFFF"/>
                  </a:solidFill>
                </a:uFill>
              </a:defRPr>
            </a:lvl1pPr>
          </a:lstStyle>
          <a:p>
            <a:pPr lvl="0">
              <a:defRPr b="0" sz="1800">
                <a:solidFill>
                  <a:srgbClr val="000000"/>
                </a:solidFill>
                <a:uFillTx/>
              </a:defRPr>
            </a:pPr>
            <a:r>
              <a:rPr b="1" sz="4400">
                <a:solidFill>
                  <a:srgbClr val="FFFFFF"/>
                </a:solidFill>
                <a:uFill>
                  <a:solidFill>
                    <a:srgbClr val="FFFFFF"/>
                  </a:solidFill>
                </a:uFill>
              </a:rPr>
              <a:t>Conclude</a:t>
            </a:r>
          </a:p>
        </p:txBody>
      </p:sp>
      <p:sp>
        <p:nvSpPr>
          <p:cNvPr id="229" name="Shape 229"/>
          <p:cNvSpPr/>
          <p:nvPr>
            <p:ph type="body" idx="1"/>
          </p:nvPr>
        </p:nvSpPr>
        <p:spPr>
          <a:xfrm>
            <a:off x="975359" y="2817706"/>
            <a:ext cx="11054082" cy="4064001"/>
          </a:xfrm>
          <a:prstGeom prst="rect">
            <a:avLst/>
          </a:prstGeom>
          <a:ln w="9525"/>
        </p:spPr>
        <p:txBody>
          <a:bodyPr/>
          <a:lstStyle/>
          <a:p>
            <a:pPr lvl="0">
              <a:defRPr sz="1800">
                <a:uFillTx/>
              </a:defRPr>
            </a:pPr>
            <a:r>
              <a:rPr sz="3400">
                <a:solidFill>
                  <a:srgbClr val="FFFFFF"/>
                </a:solidFill>
                <a:uFill>
                  <a:solidFill>
                    <a:srgbClr val="FFFFFF"/>
                  </a:solidFill>
                </a:uFill>
              </a:rPr>
              <a:t>Assign Refreshments </a:t>
            </a:r>
            <a:endParaRPr sz="3400">
              <a:solidFill>
                <a:srgbClr val="FFFFFF"/>
              </a:solidFill>
              <a:uFill>
                <a:solidFill>
                  <a:srgbClr val="FFFFFF"/>
                </a:solidFill>
              </a:uFill>
            </a:endParaRPr>
          </a:p>
          <a:p>
            <a:pPr lvl="0">
              <a:defRPr sz="1800">
                <a:uFillTx/>
              </a:defRPr>
            </a:pPr>
            <a:r>
              <a:rPr sz="3400">
                <a:solidFill>
                  <a:srgbClr val="FFFFFF"/>
                </a:solidFill>
                <a:uFill>
                  <a:solidFill>
                    <a:srgbClr val="FFFFFF"/>
                  </a:solidFill>
                </a:uFill>
              </a:rPr>
              <a:t>Close with prayer.</a:t>
            </a:r>
          </a:p>
        </p:txBody>
      </p:sp>
    </p:spTree>
  </p:cSld>
  <p:clrMapOvr>
    <a:masterClrMapping/>
  </p:clrMapOvr>
  <p:transition spd="med"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sldNum" sz="quarter" idx="2"/>
          </p:nvPr>
        </p:nvSpPr>
        <p:spPr>
          <a:xfrm>
            <a:off x="12586687" y="9317850"/>
            <a:ext cx="287163" cy="270934"/>
          </a:xfrm>
          <a:prstGeom prst="rect">
            <a:avLst/>
          </a:prstGeom>
          <a:ln w="9525"/>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
        <p:nvSpPr>
          <p:cNvPr id="74" name="Shape 74"/>
          <p:cNvSpPr/>
          <p:nvPr>
            <p:ph type="title"/>
          </p:nvPr>
        </p:nvSpPr>
        <p:spPr>
          <a:prstGeom prst="rect">
            <a:avLst/>
          </a:prstGeom>
          <a:ln w="9525"/>
        </p:spPr>
        <p:txBody>
          <a:bodyPr/>
          <a:lstStyle>
            <a:lvl1pPr defTabSz="1300480"/>
          </a:lstStyle>
          <a:p>
            <a:pPr lvl="0">
              <a:defRPr b="0" sz="1800">
                <a:uFillTx/>
              </a:defRPr>
            </a:pPr>
            <a:r>
              <a:rPr b="1" sz="4400">
                <a:uFill>
                  <a:solidFill/>
                </a:uFill>
              </a:rPr>
              <a:t>NHT Core Values</a:t>
            </a:r>
          </a:p>
        </p:txBody>
      </p:sp>
      <p:sp>
        <p:nvSpPr>
          <p:cNvPr id="75" name="Shape 75"/>
          <p:cNvSpPr/>
          <p:nvPr>
            <p:ph type="body" idx="1"/>
          </p:nvPr>
        </p:nvSpPr>
        <p:spPr>
          <a:xfrm>
            <a:off x="975359" y="2384213"/>
            <a:ext cx="11387723" cy="7369387"/>
          </a:xfrm>
          <a:prstGeom prst="rect">
            <a:avLst/>
          </a:prstGeom>
          <a:ln w="9525"/>
        </p:spPr>
        <p:txBody>
          <a:bodyPr/>
          <a:lstStyle/>
          <a:p>
            <a:pPr lvl="0">
              <a:buClrTx/>
              <a:buSzPct val="100000"/>
              <a:buFontTx/>
              <a:buAutoNum type="arabicPeriod" startAt="6"/>
              <a:defRPr sz="1800">
                <a:uFillTx/>
              </a:defRPr>
            </a:pPr>
            <a:r>
              <a:rPr sz="3400">
                <a:uFill>
                  <a:solidFill/>
                </a:uFill>
              </a:rPr>
              <a:t>We believe in the value and care of each person as more important than pursuing people for their gifts and talents.</a:t>
            </a:r>
            <a:r>
              <a:rPr sz="2000">
                <a:uFill>
                  <a:solidFill/>
                </a:uFill>
              </a:rPr>
              <a:t>(1 John 4:19-21,ESV &amp; 1 Corinthians 13:1-3, ESV) </a:t>
            </a:r>
            <a:endParaRPr sz="2000">
              <a:uFill>
                <a:solidFill/>
              </a:uFill>
            </a:endParaRPr>
          </a:p>
          <a:p>
            <a:pPr lvl="0" marL="457200" indent="-457200">
              <a:buClrTx/>
              <a:buSzPct val="100000"/>
              <a:buFontTx/>
              <a:buAutoNum type="arabicPeriod" startAt="6"/>
              <a:defRPr sz="1800">
                <a:uFillTx/>
              </a:defRPr>
            </a:pPr>
            <a:r>
              <a:rPr sz="3200">
                <a:uFill>
                  <a:solidFill/>
                </a:uFill>
              </a:rPr>
              <a:t>We are intentional in facilitating the release of the Holy Spirit, providing education to help the Saints walk in the fullness of the Gifts of the Spirit.</a:t>
            </a:r>
            <a:r>
              <a:rPr sz="3400">
                <a:uFill>
                  <a:solidFill/>
                </a:uFill>
              </a:rPr>
              <a:t> </a:t>
            </a:r>
            <a:r>
              <a:rPr sz="2000">
                <a:uFill>
                  <a:solidFill/>
                </a:uFill>
              </a:rPr>
              <a:t>(1 Corinthians 12:1, 4-11, ESV)</a:t>
            </a:r>
            <a:endParaRPr sz="2000">
              <a:uFill>
                <a:solidFill/>
              </a:uFill>
            </a:endParaRPr>
          </a:p>
          <a:p>
            <a:pPr lvl="0" marL="457200" indent="-457200">
              <a:buClrTx/>
              <a:buSzPct val="100000"/>
              <a:buFontTx/>
              <a:buAutoNum type="arabicPeriod" startAt="6"/>
              <a:defRPr sz="1800">
                <a:uFillTx/>
              </a:defRPr>
            </a:pPr>
            <a:r>
              <a:rPr sz="3200">
                <a:uFill>
                  <a:solidFill/>
                </a:uFill>
              </a:rPr>
              <a:t>In a culture of teamwork, we graciously and consistently reach out to our community to discern needs and assist our neighbors.</a:t>
            </a:r>
            <a:r>
              <a:rPr sz="2000">
                <a:uFill>
                  <a:solidFill/>
                </a:uFill>
              </a:rPr>
              <a:t>(Philippians 2:4, ESV)</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75">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7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7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7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5"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sldNum" sz="quarter" idx="2"/>
          </p:nvPr>
        </p:nvSpPr>
        <p:spPr>
          <a:xfrm>
            <a:off x="12586687" y="9317850"/>
            <a:ext cx="287163" cy="270934"/>
          </a:xfrm>
          <a:prstGeom prst="rect">
            <a:avLst/>
          </a:prstGeom>
          <a:ln w="9525"/>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
        <p:nvSpPr>
          <p:cNvPr id="78" name="Shape 78"/>
          <p:cNvSpPr/>
          <p:nvPr>
            <p:ph type="title"/>
          </p:nvPr>
        </p:nvSpPr>
        <p:spPr>
          <a:prstGeom prst="rect">
            <a:avLst/>
          </a:prstGeom>
          <a:ln w="9525"/>
        </p:spPr>
        <p:txBody>
          <a:bodyPr/>
          <a:lstStyle>
            <a:lvl1pPr defTabSz="1300480"/>
          </a:lstStyle>
          <a:p>
            <a:pPr lvl="0">
              <a:defRPr b="0" sz="1800">
                <a:uFillTx/>
              </a:defRPr>
            </a:pPr>
            <a:r>
              <a:rPr b="1" sz="4400">
                <a:uFill>
                  <a:solidFill/>
                </a:uFill>
              </a:rPr>
              <a:t>NHT Core Values</a:t>
            </a:r>
          </a:p>
        </p:txBody>
      </p:sp>
      <p:sp>
        <p:nvSpPr>
          <p:cNvPr id="79" name="Shape 79"/>
          <p:cNvSpPr/>
          <p:nvPr>
            <p:ph type="body" idx="1"/>
          </p:nvPr>
        </p:nvSpPr>
        <p:spPr>
          <a:xfrm>
            <a:off x="975359" y="2384213"/>
            <a:ext cx="11387723" cy="7369387"/>
          </a:xfrm>
          <a:prstGeom prst="rect">
            <a:avLst/>
          </a:prstGeom>
          <a:ln w="9525"/>
        </p:spPr>
        <p:txBody>
          <a:bodyPr/>
          <a:lstStyle/>
          <a:p>
            <a:pPr lvl="0" marL="457200" indent="-457200">
              <a:buClrTx/>
              <a:buSzPct val="100000"/>
              <a:buFontTx/>
              <a:buAutoNum type="arabicPeriod" startAt="9"/>
              <a:defRPr sz="1800">
                <a:uFillTx/>
              </a:defRPr>
            </a:pPr>
            <a:r>
              <a:rPr sz="3200">
                <a:uFill>
                  <a:solidFill/>
                </a:uFill>
              </a:rPr>
              <a:t>We believe that emotional health is a vital and necessary pursuit in becoming free and fruitful followers of Christ.</a:t>
            </a:r>
            <a:r>
              <a:rPr sz="2000">
                <a:uFill>
                  <a:solidFill/>
                </a:uFill>
              </a:rPr>
              <a:t> (Ephesians 4:22-24, ESV)</a:t>
            </a:r>
            <a:endParaRPr sz="2000">
              <a:uFill>
                <a:solidFill/>
              </a:uFill>
            </a:endParaRPr>
          </a:p>
          <a:p>
            <a:pPr lvl="0" marL="457200" indent="-457200">
              <a:buClrTx/>
              <a:buSzPct val="100000"/>
              <a:buFontTx/>
              <a:buAutoNum type="arabicPeriod" startAt="9"/>
              <a:defRPr sz="1800">
                <a:uFillTx/>
              </a:defRPr>
            </a:pPr>
            <a:r>
              <a:rPr sz="3200">
                <a:uFill>
                  <a:solidFill/>
                </a:uFill>
              </a:rPr>
              <a:t>We believe actively serving and supporting the educational institutions of Hawaii and the Pacific Rim is one of the highest ways to tangibly show the love of God to our community.</a:t>
            </a:r>
            <a:r>
              <a:rPr sz="3400">
                <a:uFill>
                  <a:solidFill/>
                </a:uFill>
              </a:rPr>
              <a:t> </a:t>
            </a:r>
            <a:r>
              <a:rPr sz="2000">
                <a:uFill>
                  <a:solidFill/>
                </a:uFill>
              </a:rPr>
              <a:t>(Matthew 18:5, ESV and Proverbs 22:6, ESV)</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79">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7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79">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9"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
        <p:nvSpPr>
          <p:cNvPr id="82" name="Shape 82"/>
          <p:cNvSpPr/>
          <p:nvPr>
            <p:ph type="title"/>
          </p:nvPr>
        </p:nvSpPr>
        <p:spPr>
          <a:prstGeom prst="rect">
            <a:avLst/>
          </a:prstGeom>
        </p:spPr>
        <p:txBody>
          <a:bodyPr/>
          <a:lstStyle/>
          <a:p>
            <a:pPr lvl="0">
              <a:defRPr b="0" sz="1800">
                <a:uFillTx/>
              </a:defRPr>
            </a:pPr>
            <a:r>
              <a:rPr b="1" sz="4400">
                <a:uFill>
                  <a:solidFill/>
                </a:uFill>
              </a:rPr>
              <a:t>Heart / Methods</a:t>
            </a:r>
            <a:r>
              <a:rPr b="1" sz="4400">
                <a:uFill>
                  <a:solidFill/>
                </a:uFill>
              </a:rPr>
              <a:t> of </a:t>
            </a:r>
            <a:endParaRPr b="1" sz="4400">
              <a:uFill>
                <a:solidFill/>
              </a:uFill>
            </a:endParaRPr>
          </a:p>
          <a:p>
            <a:pPr lvl="0">
              <a:defRPr b="0" sz="1800">
                <a:uFillTx/>
              </a:defRPr>
            </a:pPr>
            <a:r>
              <a:rPr b="1" sz="4400">
                <a:uFill>
                  <a:solidFill/>
                </a:uFill>
              </a:rPr>
              <a:t>Leadership – Review</a:t>
            </a:r>
          </a:p>
        </p:txBody>
      </p:sp>
      <p:sp>
        <p:nvSpPr>
          <p:cNvPr id="83" name="Shape 83"/>
          <p:cNvSpPr/>
          <p:nvPr>
            <p:ph type="body" idx="1"/>
          </p:nvPr>
        </p:nvSpPr>
        <p:spPr>
          <a:xfrm>
            <a:off x="977900" y="2362200"/>
            <a:ext cx="9982200" cy="6769100"/>
          </a:xfrm>
          <a:prstGeom prst="rect">
            <a:avLst/>
          </a:prstGeom>
        </p:spPr>
        <p:txBody>
          <a:bodyPr/>
          <a:lstStyle/>
          <a:p>
            <a:pPr lvl="0">
              <a:defRPr sz="1800">
                <a:uFillTx/>
              </a:defRPr>
            </a:pPr>
            <a:r>
              <a:rPr sz="3400">
                <a:uFill>
                  <a:solidFill/>
                </a:uFill>
              </a:rPr>
              <a:t>Methods of Leadership</a:t>
            </a:r>
            <a:endParaRPr sz="3400">
              <a:uFill>
                <a:solidFill/>
              </a:uFill>
            </a:endParaRPr>
          </a:p>
          <a:p>
            <a:pPr lvl="1">
              <a:defRPr sz="1800">
                <a:uFillTx/>
              </a:defRPr>
            </a:pPr>
            <a:r>
              <a:rPr sz="2800">
                <a:uFill>
                  <a:solidFill/>
                </a:uFill>
              </a:rPr>
              <a:t>CCC</a:t>
            </a:r>
            <a:endParaRPr sz="2800">
              <a:uFill>
                <a:solidFill/>
              </a:uFill>
            </a:endParaRPr>
          </a:p>
          <a:p>
            <a:pPr lvl="1">
              <a:defRPr sz="1800">
                <a:uFillTx/>
              </a:defRPr>
            </a:pPr>
            <a:r>
              <a:rPr sz="2800">
                <a:uFill>
                  <a:solidFill/>
                </a:uFill>
              </a:rPr>
              <a:t>Bullseye Leadership</a:t>
            </a:r>
            <a:endParaRPr sz="2800">
              <a:uFill>
                <a:solidFill/>
              </a:uFill>
            </a:endParaRPr>
          </a:p>
          <a:p>
            <a:pPr lvl="1">
              <a:defRPr sz="1800">
                <a:uFillTx/>
              </a:defRPr>
            </a:pPr>
            <a:r>
              <a:rPr sz="2800">
                <a:uFill>
                  <a:solidFill/>
                </a:uFill>
              </a:rPr>
              <a:t>House Model (if covered)</a:t>
            </a:r>
            <a:endParaRPr sz="2800">
              <a:uFill>
                <a:solidFill/>
              </a:uFill>
            </a:endParaRPr>
          </a:p>
          <a:p>
            <a:pPr lvl="1">
              <a:defRPr sz="1800">
                <a:uFillTx/>
              </a:defRPr>
            </a:pPr>
            <a:r>
              <a:rPr sz="2800">
                <a:uFill>
                  <a:solidFill/>
                </a:uFill>
              </a:rPr>
              <a:t>5 Food Groups</a:t>
            </a:r>
            <a:endParaRPr sz="2800">
              <a:uFill>
                <a:solidFill/>
              </a:uFill>
            </a:endParaRPr>
          </a:p>
          <a:p>
            <a:pPr lvl="1">
              <a:defRPr sz="1800">
                <a:uFillTx/>
              </a:defRPr>
            </a:pPr>
            <a:r>
              <a:rPr sz="2800">
                <a:uFill>
                  <a:solidFill/>
                </a:uFill>
              </a:rPr>
              <a:t>Fractals - Key to DCAT</a:t>
            </a:r>
            <a:endParaRPr sz="2800">
              <a:uFill>
                <a:solidFill/>
              </a:uFill>
            </a:endParaRPr>
          </a:p>
          <a:p>
            <a:pPr lvl="2">
              <a:defRPr sz="1800">
                <a:uFillTx/>
              </a:defRPr>
            </a:pPr>
            <a:r>
              <a:rPr sz="2400">
                <a:uFill>
                  <a:solidFill/>
                </a:uFill>
              </a:rPr>
              <a:t>Fractals - Steps to applying Fractals to your Ministry</a:t>
            </a:r>
            <a:endParaRPr sz="2400">
              <a:uFill>
                <a:solidFill/>
              </a:uFill>
            </a:endParaRPr>
          </a:p>
          <a:p>
            <a:pPr lvl="2">
              <a:defRPr sz="1800">
                <a:uFillTx/>
              </a:defRPr>
            </a:pPr>
            <a:r>
              <a:rPr sz="2400">
                <a:uFill>
                  <a:solidFill/>
                </a:uFill>
              </a:rPr>
              <a:t>Fractals - DO IT</a:t>
            </a:r>
          </a:p>
        </p:txBody>
      </p:sp>
    </p:spTree>
  </p:cSld>
  <p:clrMapOvr>
    <a:masterClrMapping/>
  </p:clrMapOvr>
  <p:transition spd="med"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title"/>
          </p:nvPr>
        </p:nvSpPr>
        <p:spPr>
          <a:prstGeom prst="rect">
            <a:avLst/>
          </a:prstGeom>
        </p:spPr>
        <p:txBody>
          <a:bodyPr/>
          <a:lstStyle/>
          <a:p>
            <a:pPr lvl="0">
              <a:defRPr b="0" sz="1800">
                <a:uFillTx/>
              </a:defRPr>
            </a:pPr>
            <a:r>
              <a:rPr b="1" sz="4400">
                <a:uFill>
                  <a:solidFill/>
                </a:uFill>
              </a:rPr>
              <a:t>The Problem of Competing Systems</a:t>
            </a:r>
          </a:p>
        </p:txBody>
      </p:sp>
      <p:sp>
        <p:nvSpPr>
          <p:cNvPr id="86" name="Shape 86"/>
          <p:cNvSpPr/>
          <p:nvPr>
            <p:ph type="body" idx="1"/>
          </p:nvPr>
        </p:nvSpPr>
        <p:spPr>
          <a:prstGeom prst="rect">
            <a:avLst/>
          </a:prstGeom>
        </p:spPr>
        <p:txBody>
          <a:bodyPr/>
          <a:lstStyle/>
          <a:p>
            <a:pPr lvl="0">
              <a:defRPr sz="1800">
                <a:uFillTx/>
              </a:defRPr>
            </a:pPr>
            <a:r>
              <a:rPr sz="3400">
                <a:uFill>
                  <a:solidFill/>
                </a:uFill>
              </a:rPr>
              <a:t>Have you gotten that upgrade yet???</a:t>
            </a:r>
            <a:endParaRPr sz="3400">
              <a:uFill>
                <a:solidFill/>
              </a:uFill>
            </a:endParaRPr>
          </a:p>
          <a:p>
            <a:pPr lvl="1">
              <a:defRPr sz="1800">
                <a:uFillTx/>
              </a:defRPr>
            </a:pPr>
            <a:r>
              <a:rPr sz="2800">
                <a:uFill>
                  <a:solidFill/>
                </a:uFill>
              </a:rPr>
              <a:t>Isn’t it frustrating when technology changes and no one told you about it!</a:t>
            </a:r>
            <a:endParaRPr sz="2800">
              <a:uFill>
                <a:solidFill/>
              </a:uFill>
            </a:endParaRPr>
          </a:p>
          <a:p>
            <a:pPr lvl="1">
              <a:defRPr sz="1800">
                <a:uFillTx/>
              </a:defRPr>
            </a:pPr>
            <a:r>
              <a:rPr sz="2800">
                <a:uFill>
                  <a:solidFill/>
                </a:uFill>
              </a:rPr>
              <a:t>The problem is COMPETING SYSTEMS.  </a:t>
            </a:r>
            <a:endParaRPr sz="2800">
              <a:uFill>
                <a:solidFill/>
              </a:uFill>
            </a:endParaRPr>
          </a:p>
          <a:p>
            <a:pPr lvl="0">
              <a:defRPr sz="1800">
                <a:uFillTx/>
              </a:defRPr>
            </a:pPr>
            <a:r>
              <a:rPr sz="3400">
                <a:uFill>
                  <a:solidFill/>
                </a:uFill>
              </a:rPr>
              <a:t>Churches are notorious for creating competing systems where unclear direction and conflicting information threaten to cause breakdown.  </a:t>
            </a:r>
          </a:p>
        </p:txBody>
      </p:sp>
      <p:sp>
        <p:nvSpPr>
          <p:cNvPr id="87" name="Shape 87"/>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9" grpId="1" fill="hold">
                                  <p:stCondLst>
                                    <p:cond delay="0"/>
                                  </p:stCondLst>
                                  <p:iterate type="el" backwards="0">
                                    <p:tmAbs val="0"/>
                                  </p:iterate>
                                  <p:childTnLst>
                                    <p:set>
                                      <p:cBhvr>
                                        <p:cTn id="6" fill="hold"/>
                                        <p:tgtEl>
                                          <p:spTgt spid="86">
                                            <p:bg/>
                                          </p:spTgt>
                                        </p:tgtEl>
                                        <p:attrNameLst>
                                          <p:attrName>style.visibility</p:attrName>
                                        </p:attrNameLst>
                                      </p:cBhvr>
                                      <p:to>
                                        <p:strVal val="visible"/>
                                      </p:to>
                                    </p:set>
                                    <p:animEffect filter="dissolve(left)" transition="in">
                                      <p:cBhvr>
                                        <p:cTn id="7" dur="1000"/>
                                        <p:tgtEl>
                                          <p:spTgt spid="86">
                                            <p:bg/>
                                          </p:spTgt>
                                        </p:tgtEl>
                                      </p:cBhvr>
                                    </p:animEffect>
                                  </p:childTnLst>
                                </p:cTn>
                              </p:par>
                              <p:par>
                                <p:cTn id="8" presetClass="entr" presetSubtype="2" presetID="9" grpId="1" fill="hold">
                                  <p:stCondLst>
                                    <p:cond delay="0"/>
                                  </p:stCondLst>
                                  <p:iterate type="el" backwards="0">
                                    <p:tmAbs val="0"/>
                                  </p:iterate>
                                  <p:childTnLst>
                                    <p:set>
                                      <p:cBhvr>
                                        <p:cTn id="9" fill="hold"/>
                                        <p:tgtEl>
                                          <p:spTgt spid="86">
                                            <p:txEl>
                                              <p:pRg st="0" end="0"/>
                                            </p:txEl>
                                          </p:spTgt>
                                        </p:tgtEl>
                                        <p:attrNameLst>
                                          <p:attrName>style.visibility</p:attrName>
                                        </p:attrNameLst>
                                      </p:cBhvr>
                                      <p:to>
                                        <p:strVal val="visible"/>
                                      </p:to>
                                    </p:set>
                                    <p:animEffect filter="dissolve(left)" transition="in">
                                      <p:cBhvr>
                                        <p:cTn id="10" dur="1000"/>
                                        <p:tgtEl>
                                          <p:spTgt spid="8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2" presetID="9" grpId="1" fill="hold">
                                  <p:stCondLst>
                                    <p:cond delay="0"/>
                                  </p:stCondLst>
                                  <p:iterate type="el" backwards="0">
                                    <p:tmAbs val="0"/>
                                  </p:iterate>
                                  <p:childTnLst>
                                    <p:set>
                                      <p:cBhvr>
                                        <p:cTn id="14" fill="hold"/>
                                        <p:tgtEl>
                                          <p:spTgt spid="86">
                                            <p:txEl>
                                              <p:pRg st="1" end="1"/>
                                            </p:txEl>
                                          </p:spTgt>
                                        </p:tgtEl>
                                        <p:attrNameLst>
                                          <p:attrName>style.visibility</p:attrName>
                                        </p:attrNameLst>
                                      </p:cBhvr>
                                      <p:to>
                                        <p:strVal val="visible"/>
                                      </p:to>
                                    </p:set>
                                    <p:animEffect filter="dissolve(left)" transition="in">
                                      <p:cBhvr>
                                        <p:cTn id="15" dur="1000"/>
                                        <p:tgtEl>
                                          <p:spTgt spid="8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2" presetID="9" grpId="1" fill="hold">
                                  <p:stCondLst>
                                    <p:cond delay="0"/>
                                  </p:stCondLst>
                                  <p:iterate type="el" backwards="0">
                                    <p:tmAbs val="0"/>
                                  </p:iterate>
                                  <p:childTnLst>
                                    <p:set>
                                      <p:cBhvr>
                                        <p:cTn id="19" fill="hold"/>
                                        <p:tgtEl>
                                          <p:spTgt spid="86">
                                            <p:txEl>
                                              <p:pRg st="2" end="2"/>
                                            </p:txEl>
                                          </p:spTgt>
                                        </p:tgtEl>
                                        <p:attrNameLst>
                                          <p:attrName>style.visibility</p:attrName>
                                        </p:attrNameLst>
                                      </p:cBhvr>
                                      <p:to>
                                        <p:strVal val="visible"/>
                                      </p:to>
                                    </p:set>
                                    <p:animEffect filter="dissolve(left)" transition="in">
                                      <p:cBhvr>
                                        <p:cTn id="20" dur="1000"/>
                                        <p:tgtEl>
                                          <p:spTgt spid="8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9" grpId="1" fill="hold">
                                  <p:stCondLst>
                                    <p:cond delay="0"/>
                                  </p:stCondLst>
                                  <p:iterate type="el" backwards="0">
                                    <p:tmAbs val="0"/>
                                  </p:iterate>
                                  <p:childTnLst>
                                    <p:set>
                                      <p:cBhvr>
                                        <p:cTn id="24" fill="hold"/>
                                        <p:tgtEl>
                                          <p:spTgt spid="86">
                                            <p:txEl>
                                              <p:pRg st="3" end="3"/>
                                            </p:txEl>
                                          </p:spTgt>
                                        </p:tgtEl>
                                        <p:attrNameLst>
                                          <p:attrName>style.visibility</p:attrName>
                                        </p:attrNameLst>
                                      </p:cBhvr>
                                      <p:to>
                                        <p:strVal val="visible"/>
                                      </p:to>
                                    </p:set>
                                    <p:animEffect filter="dissolve(left)" transition="in">
                                      <p:cBhvr>
                                        <p:cTn id="25" dur="1000"/>
                                        <p:tgtEl>
                                          <p:spTgt spid="8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6"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title"/>
          </p:nvPr>
        </p:nvSpPr>
        <p:spPr>
          <a:xfrm>
            <a:off x="330200" y="0"/>
            <a:ext cx="7772400" cy="1955800"/>
          </a:xfrm>
          <a:prstGeom prst="rect">
            <a:avLst/>
          </a:prstGeom>
        </p:spPr>
        <p:txBody>
          <a:bodyPr/>
          <a:lstStyle/>
          <a:p>
            <a:pPr lvl="0">
              <a:defRPr b="0" sz="1800">
                <a:uFillTx/>
              </a:defRPr>
            </a:pPr>
            <a:r>
              <a:rPr b="1" sz="4400">
                <a:uFill>
                  <a:solidFill/>
                </a:uFill>
              </a:rPr>
              <a:t>The Need of a Common Language</a:t>
            </a:r>
          </a:p>
        </p:txBody>
      </p:sp>
      <p:sp>
        <p:nvSpPr>
          <p:cNvPr id="92" name="Shape 92"/>
          <p:cNvSpPr/>
          <p:nvPr>
            <p:ph type="body" idx="1"/>
          </p:nvPr>
        </p:nvSpPr>
        <p:spPr>
          <a:prstGeom prst="rect">
            <a:avLst/>
          </a:prstGeom>
        </p:spPr>
        <p:txBody>
          <a:bodyPr/>
          <a:lstStyle/>
          <a:p>
            <a:pPr lvl="0">
              <a:defRPr sz="1800">
                <a:uFillTx/>
              </a:defRPr>
            </a:pPr>
            <a:r>
              <a:rPr sz="3400">
                <a:uFill>
                  <a:solidFill/>
                </a:uFill>
              </a:rPr>
              <a:t>Fuse: The MAGIC of everyone speaking the same language!</a:t>
            </a:r>
            <a:endParaRPr sz="3400">
              <a:uFill>
                <a:solidFill/>
              </a:uFill>
            </a:endParaRPr>
          </a:p>
          <a:p>
            <a:pPr lvl="1">
              <a:defRPr sz="1800">
                <a:uFillTx/>
              </a:defRPr>
            </a:pPr>
            <a:endParaRPr sz="2800">
              <a:uFill>
                <a:solidFill/>
              </a:uFill>
            </a:endParaRPr>
          </a:p>
          <a:p>
            <a:pPr lvl="1">
              <a:defRPr sz="1800">
                <a:uFillTx/>
              </a:defRPr>
            </a:pPr>
            <a:r>
              <a:rPr sz="2800">
                <a:uFill>
                  <a:solidFill/>
                </a:uFill>
              </a:rPr>
              <a:t>Imagine the advantage you will have if everyone in your ministry operated on the basis of the same internal code?  </a:t>
            </a:r>
            <a:endParaRPr sz="2800">
              <a:uFill>
                <a:solidFill/>
              </a:uFill>
            </a:endParaRPr>
          </a:p>
          <a:p>
            <a:pPr lvl="1">
              <a:defRPr sz="1800">
                <a:uFillTx/>
              </a:defRPr>
            </a:pPr>
            <a:endParaRPr sz="2800">
              <a:uFill>
                <a:solidFill/>
              </a:uFill>
            </a:endParaRPr>
          </a:p>
          <a:p>
            <a:pPr lvl="1">
              <a:defRPr sz="1800">
                <a:uFillTx/>
              </a:defRPr>
            </a:pPr>
            <a:r>
              <a:rPr sz="2800">
                <a:uFill>
                  <a:solidFill/>
                </a:uFill>
              </a:rPr>
              <a:t>The ability to have everyone speaking the same language in accomplishing a common goal is CRITICAL to your ministry’s success.  </a:t>
            </a:r>
          </a:p>
        </p:txBody>
      </p:sp>
      <p:sp>
        <p:nvSpPr>
          <p:cNvPr id="93" name="Shape 93"/>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23" grpId="1" fill="hold">
                                  <p:stCondLst>
                                    <p:cond delay="0"/>
                                  </p:stCondLst>
                                  <p:iterate type="el" backwards="0">
                                    <p:tmAbs val="0"/>
                                  </p:iterate>
                                  <p:childTnLst>
                                    <p:set>
                                      <p:cBhvr>
                                        <p:cTn id="6" fill="hold"/>
                                        <p:tgtEl>
                                          <p:spTgt spid="92">
                                            <p:bg/>
                                          </p:spTgt>
                                        </p:tgtEl>
                                        <p:attrNameLst>
                                          <p:attrName>style.visibility</p:attrName>
                                        </p:attrNameLst>
                                      </p:cBhvr>
                                      <p:to>
                                        <p:strVal val="visible"/>
                                      </p:to>
                                    </p:set>
                                    <p:anim calcmode="lin" valueType="num">
                                      <p:cBhvr>
                                        <p:cTn id="7" dur="1000" fill="hold"/>
                                        <p:tgtEl>
                                          <p:spTgt spid="92">
                                            <p:bg/>
                                          </p:spTgt>
                                        </p:tgtEl>
                                        <p:attrNameLst>
                                          <p:attrName>ppt_w</p:attrName>
                                        </p:attrNameLst>
                                      </p:cBhvr>
                                      <p:tavLst>
                                        <p:tav tm="0">
                                          <p:val>
                                            <p:strVal val="4*#ppt_w"/>
                                          </p:val>
                                        </p:tav>
                                        <p:tav tm="100000">
                                          <p:val>
                                            <p:strVal val="#ppt_w"/>
                                          </p:val>
                                        </p:tav>
                                      </p:tavLst>
                                    </p:anim>
                                    <p:anim calcmode="lin" valueType="num">
                                      <p:cBhvr>
                                        <p:cTn id="8" dur="1000" fill="hold"/>
                                        <p:tgtEl>
                                          <p:spTgt spid="92">
                                            <p:bg/>
                                          </p:spTgt>
                                        </p:tgtEl>
                                        <p:attrNameLst>
                                          <p:attrName>ppt_h</p:attrName>
                                        </p:attrNameLst>
                                      </p:cBhvr>
                                      <p:tavLst>
                                        <p:tav tm="0">
                                          <p:val>
                                            <p:strVal val="4*#ppt_h"/>
                                          </p:val>
                                        </p:tav>
                                        <p:tav tm="100000">
                                          <p:val>
                                            <p:strVal val="#ppt_h"/>
                                          </p:val>
                                        </p:tav>
                                      </p:tavLst>
                                    </p:anim>
                                  </p:childTnLst>
                                </p:cTn>
                              </p:par>
                              <p:par>
                                <p:cTn id="9" presetClass="entr" presetSubtype="16" presetID="23" grpId="1" fill="hold">
                                  <p:stCondLst>
                                    <p:cond delay="0"/>
                                  </p:stCondLst>
                                  <p:iterate type="el" backwards="0">
                                    <p:tmAbs val="0"/>
                                  </p:iterate>
                                  <p:childTnLst>
                                    <p:set>
                                      <p:cBhvr>
                                        <p:cTn id="10" fill="hold"/>
                                        <p:tgtEl>
                                          <p:spTgt spid="92">
                                            <p:txEl>
                                              <p:pRg st="0" end="0"/>
                                            </p:txEl>
                                          </p:spTgt>
                                        </p:tgtEl>
                                        <p:attrNameLst>
                                          <p:attrName>style.visibility</p:attrName>
                                        </p:attrNameLst>
                                      </p:cBhvr>
                                      <p:to>
                                        <p:strVal val="visible"/>
                                      </p:to>
                                    </p:set>
                                    <p:anim calcmode="lin" valueType="num">
                                      <p:cBhvr>
                                        <p:cTn id="11" dur="1000" fill="hold"/>
                                        <p:tgtEl>
                                          <p:spTgt spid="92">
                                            <p:txEl>
                                              <p:pRg st="0" end="0"/>
                                            </p:txEl>
                                          </p:spTgt>
                                        </p:tgtEl>
                                        <p:attrNameLst>
                                          <p:attrName>ppt_w</p:attrName>
                                        </p:attrNameLst>
                                      </p:cBhvr>
                                      <p:tavLst>
                                        <p:tav tm="0">
                                          <p:val>
                                            <p:strVal val="4*#ppt_w"/>
                                          </p:val>
                                        </p:tav>
                                        <p:tav tm="100000">
                                          <p:val>
                                            <p:strVal val="#ppt_w"/>
                                          </p:val>
                                        </p:tav>
                                      </p:tavLst>
                                    </p:anim>
                                    <p:anim calcmode="lin" valueType="num">
                                      <p:cBhvr>
                                        <p:cTn id="12" dur="1000" fill="hold"/>
                                        <p:tgtEl>
                                          <p:spTgt spid="92">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16" presetID="23" grpId="1" fill="hold">
                                  <p:stCondLst>
                                    <p:cond delay="0"/>
                                  </p:stCondLst>
                                  <p:iterate type="el" backwards="0">
                                    <p:tmAbs val="0"/>
                                  </p:iterate>
                                  <p:childTnLst>
                                    <p:set>
                                      <p:cBhvr>
                                        <p:cTn id="16" fill="hold"/>
                                        <p:tgtEl>
                                          <p:spTgt spid="92">
                                            <p:txEl>
                                              <p:pRg st="1" end="1"/>
                                            </p:txEl>
                                          </p:spTgt>
                                        </p:tgtEl>
                                        <p:attrNameLst>
                                          <p:attrName>style.visibility</p:attrName>
                                        </p:attrNameLst>
                                      </p:cBhvr>
                                      <p:to>
                                        <p:strVal val="visible"/>
                                      </p:to>
                                    </p:set>
                                    <p:anim calcmode="lin" valueType="num">
                                      <p:cBhvr>
                                        <p:cTn id="17" dur="1000" fill="hold"/>
                                        <p:tgtEl>
                                          <p:spTgt spid="92">
                                            <p:txEl>
                                              <p:pRg st="1" end="1"/>
                                            </p:txEl>
                                          </p:spTgt>
                                        </p:tgtEl>
                                        <p:attrNameLst>
                                          <p:attrName>ppt_w</p:attrName>
                                        </p:attrNameLst>
                                      </p:cBhvr>
                                      <p:tavLst>
                                        <p:tav tm="0">
                                          <p:val>
                                            <p:strVal val="4*#ppt_w"/>
                                          </p:val>
                                        </p:tav>
                                        <p:tav tm="100000">
                                          <p:val>
                                            <p:strVal val="#ppt_w"/>
                                          </p:val>
                                        </p:tav>
                                      </p:tavLst>
                                    </p:anim>
                                    <p:anim calcmode="lin" valueType="num">
                                      <p:cBhvr>
                                        <p:cTn id="18" dur="1000" fill="hold"/>
                                        <p:tgtEl>
                                          <p:spTgt spid="92">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16" presetID="23" grpId="1" fill="hold">
                                  <p:stCondLst>
                                    <p:cond delay="0"/>
                                  </p:stCondLst>
                                  <p:iterate type="el" backwards="0">
                                    <p:tmAbs val="0"/>
                                  </p:iterate>
                                  <p:childTnLst>
                                    <p:set>
                                      <p:cBhvr>
                                        <p:cTn id="22" fill="hold"/>
                                        <p:tgtEl>
                                          <p:spTgt spid="92">
                                            <p:txEl>
                                              <p:pRg st="2" end="2"/>
                                            </p:txEl>
                                          </p:spTgt>
                                        </p:tgtEl>
                                        <p:attrNameLst>
                                          <p:attrName>style.visibility</p:attrName>
                                        </p:attrNameLst>
                                      </p:cBhvr>
                                      <p:to>
                                        <p:strVal val="visible"/>
                                      </p:to>
                                    </p:set>
                                    <p:anim calcmode="lin" valueType="num">
                                      <p:cBhvr>
                                        <p:cTn id="23" dur="1000" fill="hold"/>
                                        <p:tgtEl>
                                          <p:spTgt spid="92">
                                            <p:txEl>
                                              <p:pRg st="2" end="2"/>
                                            </p:txEl>
                                          </p:spTgt>
                                        </p:tgtEl>
                                        <p:attrNameLst>
                                          <p:attrName>ppt_w</p:attrName>
                                        </p:attrNameLst>
                                      </p:cBhvr>
                                      <p:tavLst>
                                        <p:tav tm="0">
                                          <p:val>
                                            <p:strVal val="4*#ppt_w"/>
                                          </p:val>
                                        </p:tav>
                                        <p:tav tm="100000">
                                          <p:val>
                                            <p:strVal val="#ppt_w"/>
                                          </p:val>
                                        </p:tav>
                                      </p:tavLst>
                                    </p:anim>
                                    <p:anim calcmode="lin" valueType="num">
                                      <p:cBhvr>
                                        <p:cTn id="24" dur="1000" fill="hold"/>
                                        <p:tgtEl>
                                          <p:spTgt spid="92">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16" presetID="23" grpId="1" fill="hold">
                                  <p:stCondLst>
                                    <p:cond delay="0"/>
                                  </p:stCondLst>
                                  <p:iterate type="el" backwards="0">
                                    <p:tmAbs val="0"/>
                                  </p:iterate>
                                  <p:childTnLst>
                                    <p:set>
                                      <p:cBhvr>
                                        <p:cTn id="28" fill="hold"/>
                                        <p:tgtEl>
                                          <p:spTgt spid="92">
                                            <p:txEl>
                                              <p:pRg st="3" end="3"/>
                                            </p:txEl>
                                          </p:spTgt>
                                        </p:tgtEl>
                                        <p:attrNameLst>
                                          <p:attrName>style.visibility</p:attrName>
                                        </p:attrNameLst>
                                      </p:cBhvr>
                                      <p:to>
                                        <p:strVal val="visible"/>
                                      </p:to>
                                    </p:set>
                                    <p:anim calcmode="lin" valueType="num">
                                      <p:cBhvr>
                                        <p:cTn id="29" dur="1000" fill="hold"/>
                                        <p:tgtEl>
                                          <p:spTgt spid="92">
                                            <p:txEl>
                                              <p:pRg st="3" end="3"/>
                                            </p:txEl>
                                          </p:spTgt>
                                        </p:tgtEl>
                                        <p:attrNameLst>
                                          <p:attrName>ppt_w</p:attrName>
                                        </p:attrNameLst>
                                      </p:cBhvr>
                                      <p:tavLst>
                                        <p:tav tm="0">
                                          <p:val>
                                            <p:strVal val="4*#ppt_w"/>
                                          </p:val>
                                        </p:tav>
                                        <p:tav tm="100000">
                                          <p:val>
                                            <p:strVal val="#ppt_w"/>
                                          </p:val>
                                        </p:tav>
                                      </p:tavLst>
                                    </p:anim>
                                    <p:anim calcmode="lin" valueType="num">
                                      <p:cBhvr>
                                        <p:cTn id="30" dur="1000" fill="hold"/>
                                        <p:tgtEl>
                                          <p:spTgt spid="92">
                                            <p:txEl>
                                              <p:pRg st="3" end="3"/>
                                            </p:txEl>
                                          </p:spTgt>
                                        </p:tgtEl>
                                        <p:attrNameLst>
                                          <p:attrName>ppt_h</p:attrName>
                                        </p:attrNameLst>
                                      </p:cBhvr>
                                      <p:tavLst>
                                        <p:tav tm="0">
                                          <p:val>
                                            <p:strVal val="4*#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16" presetID="23" grpId="1" fill="hold">
                                  <p:stCondLst>
                                    <p:cond delay="0"/>
                                  </p:stCondLst>
                                  <p:iterate type="el" backwards="0">
                                    <p:tmAbs val="0"/>
                                  </p:iterate>
                                  <p:childTnLst>
                                    <p:set>
                                      <p:cBhvr>
                                        <p:cTn id="34" fill="hold"/>
                                        <p:tgtEl>
                                          <p:spTgt spid="92">
                                            <p:txEl>
                                              <p:pRg st="4" end="4"/>
                                            </p:txEl>
                                          </p:spTgt>
                                        </p:tgtEl>
                                        <p:attrNameLst>
                                          <p:attrName>style.visibility</p:attrName>
                                        </p:attrNameLst>
                                      </p:cBhvr>
                                      <p:to>
                                        <p:strVal val="visible"/>
                                      </p:to>
                                    </p:set>
                                    <p:anim calcmode="lin" valueType="num">
                                      <p:cBhvr>
                                        <p:cTn id="35" dur="1000" fill="hold"/>
                                        <p:tgtEl>
                                          <p:spTgt spid="92">
                                            <p:txEl>
                                              <p:pRg st="4" end="4"/>
                                            </p:txEl>
                                          </p:spTgt>
                                        </p:tgtEl>
                                        <p:attrNameLst>
                                          <p:attrName>ppt_w</p:attrName>
                                        </p:attrNameLst>
                                      </p:cBhvr>
                                      <p:tavLst>
                                        <p:tav tm="0">
                                          <p:val>
                                            <p:strVal val="4*#ppt_w"/>
                                          </p:val>
                                        </p:tav>
                                        <p:tav tm="100000">
                                          <p:val>
                                            <p:strVal val="#ppt_w"/>
                                          </p:val>
                                        </p:tav>
                                      </p:tavLst>
                                    </p:anim>
                                    <p:anim calcmode="lin" valueType="num">
                                      <p:cBhvr>
                                        <p:cTn id="36" dur="1000" fill="hold"/>
                                        <p:tgtEl>
                                          <p:spTgt spid="92">
                                            <p:txEl>
                                              <p:pRg st="4" end="4"/>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2"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title"/>
          </p:nvPr>
        </p:nvSpPr>
        <p:spPr>
          <a:prstGeom prst="rect">
            <a:avLst/>
          </a:prstGeom>
        </p:spPr>
        <p:txBody>
          <a:bodyPr/>
          <a:lstStyle/>
          <a:p>
            <a:pPr lvl="0">
              <a:defRPr b="0" sz="1800">
                <a:uFillTx/>
              </a:defRPr>
            </a:pPr>
            <a:r>
              <a:rPr b="1" sz="4400">
                <a:uFill>
                  <a:solidFill/>
                </a:uFill>
              </a:rPr>
              <a:t>7 Practices of Effective Ministry</a:t>
            </a:r>
          </a:p>
        </p:txBody>
      </p:sp>
      <p:sp>
        <p:nvSpPr>
          <p:cNvPr id="96" name="Shape 96"/>
          <p:cNvSpPr/>
          <p:nvPr>
            <p:ph type="body" idx="1"/>
          </p:nvPr>
        </p:nvSpPr>
        <p:spPr>
          <a:prstGeom prst="rect">
            <a:avLst/>
          </a:prstGeom>
        </p:spPr>
        <p:txBody>
          <a:bodyPr/>
          <a:lstStyle>
            <a:lvl1pPr marL="484094" indent="-484094">
              <a:defRPr sz="4800"/>
            </a:lvl1pPr>
          </a:lstStyle>
          <a:p>
            <a:pPr lvl="0">
              <a:defRPr sz="1800">
                <a:uFillTx/>
              </a:defRPr>
            </a:pPr>
            <a:r>
              <a:rPr sz="4800">
                <a:uFill>
                  <a:solidFill/>
                </a:uFill>
              </a:rPr>
              <a:t>This book is going to help us as a church shape the common language that will enable all of us to operate as a team in accomplishing the mission of our church!</a:t>
            </a:r>
          </a:p>
        </p:txBody>
      </p:sp>
      <p:sp>
        <p:nvSpPr>
          <p:cNvPr id="97" name="Shape 97"/>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Tree>
  </p:cSld>
  <p:clrMapOvr>
    <a:masterClrMapping/>
  </p:clrMapOvr>
  <p:transition spd="med" advClick="1">
    <p:dissolve/>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title"/>
          </p:nvPr>
        </p:nvSpPr>
        <p:spPr>
          <a:xfrm>
            <a:off x="330200" y="0"/>
            <a:ext cx="9232900" cy="1955800"/>
          </a:xfrm>
          <a:prstGeom prst="rect">
            <a:avLst/>
          </a:prstGeom>
        </p:spPr>
        <p:txBody>
          <a:bodyPr/>
          <a:lstStyle/>
          <a:p>
            <a:pPr lvl="0">
              <a:defRPr b="0" sz="1800">
                <a:uFillTx/>
              </a:defRPr>
            </a:pPr>
            <a:r>
              <a:rPr b="1" sz="4400">
                <a:uFill>
                  <a:solidFill/>
                </a:uFill>
              </a:rPr>
              <a:t>#1 Clarifying the Win</a:t>
            </a:r>
          </a:p>
        </p:txBody>
      </p:sp>
      <p:sp>
        <p:nvSpPr>
          <p:cNvPr id="100" name="Shape 100"/>
          <p:cNvSpPr/>
          <p:nvPr>
            <p:ph type="body" idx="1"/>
          </p:nvPr>
        </p:nvSpPr>
        <p:spPr>
          <a:prstGeom prst="rect">
            <a:avLst/>
          </a:prstGeom>
        </p:spPr>
        <p:txBody>
          <a:bodyPr/>
          <a:lstStyle/>
          <a:p>
            <a:pPr lvl="0">
              <a:defRPr sz="1800">
                <a:uFillTx/>
              </a:defRPr>
            </a:pPr>
            <a:r>
              <a:rPr sz="3400">
                <a:uFill>
                  <a:solidFill/>
                </a:uFill>
              </a:rPr>
              <a:t>How do you know if a church is winning? </a:t>
            </a:r>
            <a:endParaRPr sz="3400">
              <a:uFill>
                <a:solidFill/>
              </a:uFill>
            </a:endParaRPr>
          </a:p>
          <a:p>
            <a:pPr lvl="0">
              <a:defRPr sz="1800">
                <a:uFillTx/>
              </a:defRPr>
            </a:pPr>
            <a:endParaRPr sz="3400">
              <a:uFill>
                <a:solidFill/>
              </a:uFill>
            </a:endParaRPr>
          </a:p>
          <a:p>
            <a:pPr lvl="0">
              <a:defRPr sz="1800">
                <a:uFillTx/>
              </a:defRPr>
            </a:pPr>
            <a:r>
              <a:rPr sz="3400">
                <a:uFill>
                  <a:solidFill/>
                </a:uFill>
              </a:rPr>
              <a:t>Clarifying the win - Communicating to your team what is really important and what really matters.  </a:t>
            </a:r>
            <a:endParaRPr sz="3400">
              <a:uFill>
                <a:solidFill/>
              </a:uFill>
            </a:endParaRPr>
          </a:p>
          <a:p>
            <a:pPr lvl="0">
              <a:defRPr sz="1800">
                <a:uFillTx/>
              </a:defRPr>
            </a:pPr>
            <a:r>
              <a:rPr sz="3400">
                <a:uFill>
                  <a:solidFill/>
                </a:uFill>
              </a:rPr>
              <a:t>Key questions:</a:t>
            </a:r>
            <a:endParaRPr sz="3400">
              <a:uFill>
                <a:solidFill/>
              </a:uFill>
            </a:endParaRPr>
          </a:p>
          <a:p>
            <a:pPr lvl="1">
              <a:defRPr sz="1800">
                <a:uFillTx/>
              </a:defRPr>
            </a:pPr>
            <a:r>
              <a:rPr sz="2800">
                <a:uFill>
                  <a:solidFill/>
                </a:uFill>
              </a:rPr>
              <a:t>Does our community know that NHT exists?</a:t>
            </a:r>
            <a:endParaRPr sz="2800">
              <a:uFill>
                <a:solidFill/>
              </a:uFill>
            </a:endParaRPr>
          </a:p>
          <a:p>
            <a:pPr lvl="1">
              <a:defRPr sz="1800">
                <a:uFillTx/>
              </a:defRPr>
            </a:pPr>
            <a:r>
              <a:rPr sz="2800">
                <a:uFill>
                  <a:solidFill/>
                </a:uFill>
              </a:rPr>
              <a:t>Are we advancing in entry to our schools?  </a:t>
            </a:r>
            <a:endParaRPr sz="2800">
              <a:uFill>
                <a:solidFill/>
              </a:uFill>
            </a:endParaRPr>
          </a:p>
          <a:p>
            <a:pPr lvl="1">
              <a:defRPr sz="1800">
                <a:uFillTx/>
              </a:defRPr>
            </a:pPr>
            <a:r>
              <a:rPr sz="2800">
                <a:uFill>
                  <a:solidFill/>
                </a:uFill>
              </a:rPr>
              <a:t>Do we know their needs and are we meeting them?  </a:t>
            </a:r>
          </a:p>
        </p:txBody>
      </p:sp>
      <p:sp>
        <p:nvSpPr>
          <p:cNvPr id="101" name="Shape 101"/>
          <p:cNvSpPr/>
          <p:nvPr>
            <p:ph type="sldNum" sz="quarter" idx="2"/>
          </p:nvPr>
        </p:nvSpPr>
        <p:spPr>
          <a:xfrm>
            <a:off x="12629560" y="9355949"/>
            <a:ext cx="244290" cy="2286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2" presetID="9" grpId="1" fill="hold">
                                  <p:stCondLst>
                                    <p:cond delay="0"/>
                                  </p:stCondLst>
                                  <p:iterate type="el" backwards="0">
                                    <p:tmAbs val="0"/>
                                  </p:iterate>
                                  <p:childTnLst>
                                    <p:set>
                                      <p:cBhvr>
                                        <p:cTn id="6" fill="hold"/>
                                        <p:tgtEl>
                                          <p:spTgt spid="100">
                                            <p:bg/>
                                          </p:spTgt>
                                        </p:tgtEl>
                                        <p:attrNameLst>
                                          <p:attrName>style.visibility</p:attrName>
                                        </p:attrNameLst>
                                      </p:cBhvr>
                                      <p:to>
                                        <p:strVal val="visible"/>
                                      </p:to>
                                    </p:set>
                                    <p:animEffect filter="dissolve(left)" transition="in">
                                      <p:cBhvr>
                                        <p:cTn id="7" dur="1000"/>
                                        <p:tgtEl>
                                          <p:spTgt spid="100">
                                            <p:bg/>
                                          </p:spTgt>
                                        </p:tgtEl>
                                      </p:cBhvr>
                                    </p:animEffect>
                                  </p:childTnLst>
                                </p:cTn>
                              </p:par>
                              <p:par>
                                <p:cTn id="8" presetClass="entr" presetSubtype="2" presetID="9" grpId="1" fill="hold">
                                  <p:stCondLst>
                                    <p:cond delay="0"/>
                                  </p:stCondLst>
                                  <p:iterate type="el" backwards="0">
                                    <p:tmAbs val="0"/>
                                  </p:iterate>
                                  <p:childTnLst>
                                    <p:set>
                                      <p:cBhvr>
                                        <p:cTn id="9" fill="hold"/>
                                        <p:tgtEl>
                                          <p:spTgt spid="100">
                                            <p:txEl>
                                              <p:pRg st="0" end="0"/>
                                            </p:txEl>
                                          </p:spTgt>
                                        </p:tgtEl>
                                        <p:attrNameLst>
                                          <p:attrName>style.visibility</p:attrName>
                                        </p:attrNameLst>
                                      </p:cBhvr>
                                      <p:to>
                                        <p:strVal val="visible"/>
                                      </p:to>
                                    </p:set>
                                    <p:animEffect filter="dissolve(left)" transition="in">
                                      <p:cBhvr>
                                        <p:cTn id="10" dur="1000"/>
                                        <p:tgtEl>
                                          <p:spTgt spid="10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2" presetID="9" grpId="1" fill="hold">
                                  <p:stCondLst>
                                    <p:cond delay="0"/>
                                  </p:stCondLst>
                                  <p:iterate type="el" backwards="0">
                                    <p:tmAbs val="0"/>
                                  </p:iterate>
                                  <p:childTnLst>
                                    <p:set>
                                      <p:cBhvr>
                                        <p:cTn id="14" fill="hold"/>
                                        <p:tgtEl>
                                          <p:spTgt spid="100">
                                            <p:txEl>
                                              <p:pRg st="1" end="1"/>
                                            </p:txEl>
                                          </p:spTgt>
                                        </p:tgtEl>
                                        <p:attrNameLst>
                                          <p:attrName>style.visibility</p:attrName>
                                        </p:attrNameLst>
                                      </p:cBhvr>
                                      <p:to>
                                        <p:strVal val="visible"/>
                                      </p:to>
                                    </p:set>
                                    <p:animEffect filter="dissolve(left)" transition="in">
                                      <p:cBhvr>
                                        <p:cTn id="15" dur="1000"/>
                                        <p:tgtEl>
                                          <p:spTgt spid="10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2" presetID="9" grpId="1" fill="hold">
                                  <p:stCondLst>
                                    <p:cond delay="0"/>
                                  </p:stCondLst>
                                  <p:iterate type="el" backwards="0">
                                    <p:tmAbs val="0"/>
                                  </p:iterate>
                                  <p:childTnLst>
                                    <p:set>
                                      <p:cBhvr>
                                        <p:cTn id="19" fill="hold"/>
                                        <p:tgtEl>
                                          <p:spTgt spid="100">
                                            <p:txEl>
                                              <p:pRg st="2" end="2"/>
                                            </p:txEl>
                                          </p:spTgt>
                                        </p:tgtEl>
                                        <p:attrNameLst>
                                          <p:attrName>style.visibility</p:attrName>
                                        </p:attrNameLst>
                                      </p:cBhvr>
                                      <p:to>
                                        <p:strVal val="visible"/>
                                      </p:to>
                                    </p:set>
                                    <p:animEffect filter="dissolve(left)" transition="in">
                                      <p:cBhvr>
                                        <p:cTn id="20" dur="1000"/>
                                        <p:tgtEl>
                                          <p:spTgt spid="10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9" grpId="1" fill="hold">
                                  <p:stCondLst>
                                    <p:cond delay="0"/>
                                  </p:stCondLst>
                                  <p:iterate type="el" backwards="0">
                                    <p:tmAbs val="0"/>
                                  </p:iterate>
                                  <p:childTnLst>
                                    <p:set>
                                      <p:cBhvr>
                                        <p:cTn id="24" fill="hold"/>
                                        <p:tgtEl>
                                          <p:spTgt spid="100">
                                            <p:txEl>
                                              <p:pRg st="3" end="3"/>
                                            </p:txEl>
                                          </p:spTgt>
                                        </p:tgtEl>
                                        <p:attrNameLst>
                                          <p:attrName>style.visibility</p:attrName>
                                        </p:attrNameLst>
                                      </p:cBhvr>
                                      <p:to>
                                        <p:strVal val="visible"/>
                                      </p:to>
                                    </p:set>
                                    <p:animEffect filter="dissolve(left)" transition="in">
                                      <p:cBhvr>
                                        <p:cTn id="25" dur="1000"/>
                                        <p:tgtEl>
                                          <p:spTgt spid="10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2" presetID="9" grpId="1" fill="hold">
                                  <p:stCondLst>
                                    <p:cond delay="0"/>
                                  </p:stCondLst>
                                  <p:iterate type="el" backwards="0">
                                    <p:tmAbs val="0"/>
                                  </p:iterate>
                                  <p:childTnLst>
                                    <p:set>
                                      <p:cBhvr>
                                        <p:cTn id="29" fill="hold"/>
                                        <p:tgtEl>
                                          <p:spTgt spid="100">
                                            <p:txEl>
                                              <p:pRg st="4" end="4"/>
                                            </p:txEl>
                                          </p:spTgt>
                                        </p:tgtEl>
                                        <p:attrNameLst>
                                          <p:attrName>style.visibility</p:attrName>
                                        </p:attrNameLst>
                                      </p:cBhvr>
                                      <p:to>
                                        <p:strVal val="visible"/>
                                      </p:to>
                                    </p:set>
                                    <p:animEffect filter="dissolve(left)" transition="in">
                                      <p:cBhvr>
                                        <p:cTn id="30" dur="1000"/>
                                        <p:tgtEl>
                                          <p:spTgt spid="10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2" presetID="9" grpId="1" fill="hold">
                                  <p:stCondLst>
                                    <p:cond delay="0"/>
                                  </p:stCondLst>
                                  <p:iterate type="el" backwards="0">
                                    <p:tmAbs val="0"/>
                                  </p:iterate>
                                  <p:childTnLst>
                                    <p:set>
                                      <p:cBhvr>
                                        <p:cTn id="34" fill="hold"/>
                                        <p:tgtEl>
                                          <p:spTgt spid="100">
                                            <p:txEl>
                                              <p:pRg st="5" end="5"/>
                                            </p:txEl>
                                          </p:spTgt>
                                        </p:tgtEl>
                                        <p:attrNameLst>
                                          <p:attrName>style.visibility</p:attrName>
                                        </p:attrNameLst>
                                      </p:cBhvr>
                                      <p:to>
                                        <p:strVal val="visible"/>
                                      </p:to>
                                    </p:set>
                                    <p:animEffect filter="dissolve(left)" transition="in">
                                      <p:cBhvr>
                                        <p:cTn id="35" dur="1000"/>
                                        <p:tgtEl>
                                          <p:spTgt spid="10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2" presetID="9" grpId="1" fill="hold">
                                  <p:stCondLst>
                                    <p:cond delay="0"/>
                                  </p:stCondLst>
                                  <p:iterate type="el" backwards="0">
                                    <p:tmAbs val="0"/>
                                  </p:iterate>
                                  <p:childTnLst>
                                    <p:set>
                                      <p:cBhvr>
                                        <p:cTn id="39" fill="hold"/>
                                        <p:tgtEl>
                                          <p:spTgt spid="100">
                                            <p:txEl>
                                              <p:pRg st="6" end="6"/>
                                            </p:txEl>
                                          </p:spTgt>
                                        </p:tgtEl>
                                        <p:attrNameLst>
                                          <p:attrName>style.visibility</p:attrName>
                                        </p:attrNameLst>
                                      </p:cBhvr>
                                      <p:to>
                                        <p:strVal val="visible"/>
                                      </p:to>
                                    </p:set>
                                    <p:animEffect filter="dissolve(left)" transition="in">
                                      <p:cBhvr>
                                        <p:cTn id="40" dur="1000"/>
                                        <p:tgtEl>
                                          <p:spTgt spid="100">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0"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l" defTabSz="1295400" rtl="0" fontAlgn="auto" latinLnBrk="1" hangingPunct="0">
          <a:lnSpc>
            <a:spcPct val="100000"/>
          </a:lnSpc>
          <a:spcBef>
            <a:spcPts val="0"/>
          </a:spcBef>
          <a:spcAft>
            <a:spcPts val="0"/>
          </a:spcAft>
          <a:buClr>
            <a:srgbClr val="000000"/>
          </a:buClr>
          <a:buSzTx/>
          <a:buFontTx/>
          <a:buNone/>
          <a:tabLst/>
          <a:defRPr b="0" baseline="0" cap="none" i="0" spc="0" strike="noStrike" sz="34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1295400" rtl="0" fontAlgn="auto" latinLnBrk="1" hangingPunct="0">
          <a:lnSpc>
            <a:spcPct val="100000"/>
          </a:lnSpc>
          <a:spcBef>
            <a:spcPts val="0"/>
          </a:spcBef>
          <a:spcAft>
            <a:spcPts val="0"/>
          </a:spcAft>
          <a:buClr>
            <a:srgbClr val="000000"/>
          </a:buClr>
          <a:buSzTx/>
          <a:buFontTx/>
          <a:buNone/>
          <a:tabLst/>
          <a:defRPr b="0" baseline="0" cap="none" i="0" spc="0" strike="noStrike" sz="34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l" defTabSz="1295400" rtl="0" fontAlgn="auto" latinLnBrk="1" hangingPunct="0">
          <a:lnSpc>
            <a:spcPct val="100000"/>
          </a:lnSpc>
          <a:spcBef>
            <a:spcPts val="0"/>
          </a:spcBef>
          <a:spcAft>
            <a:spcPts val="0"/>
          </a:spcAft>
          <a:buClr>
            <a:srgbClr val="000000"/>
          </a:buClr>
          <a:buSzTx/>
          <a:buFontTx/>
          <a:buNone/>
          <a:tabLst/>
          <a:defRPr b="0" baseline="0" cap="none" i="0" spc="0" strike="noStrike" sz="34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1295400" rtl="0" fontAlgn="auto" latinLnBrk="1" hangingPunct="0">
          <a:lnSpc>
            <a:spcPct val="100000"/>
          </a:lnSpc>
          <a:spcBef>
            <a:spcPts val="0"/>
          </a:spcBef>
          <a:spcAft>
            <a:spcPts val="0"/>
          </a:spcAft>
          <a:buClr>
            <a:srgbClr val="000000"/>
          </a:buClr>
          <a:buSzTx/>
          <a:buFontTx/>
          <a:buNone/>
          <a:tabLst/>
          <a:defRPr b="0" baseline="0" cap="none" i="0" spc="0" strike="noStrike" sz="34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