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lvl1pPr>
      <a:buClr>
        <a:srgbClr val="000000"/>
      </a:buClr>
      <a:defRPr sz="2400">
        <a:uFill>
          <a:solidFill/>
        </a:uFill>
        <a:latin typeface="+mn-lt"/>
        <a:ea typeface="+mn-ea"/>
        <a:cs typeface="+mn-cs"/>
        <a:sym typeface="Arial"/>
      </a:defRPr>
    </a:lvl1pPr>
    <a:lvl2pPr indent="342900">
      <a:buClr>
        <a:srgbClr val="000000"/>
      </a:buClr>
      <a:defRPr sz="2400">
        <a:uFill>
          <a:solidFill/>
        </a:uFill>
        <a:latin typeface="+mn-lt"/>
        <a:ea typeface="+mn-ea"/>
        <a:cs typeface="+mn-cs"/>
        <a:sym typeface="Arial"/>
      </a:defRPr>
    </a:lvl2pPr>
    <a:lvl3pPr indent="685800">
      <a:buClr>
        <a:srgbClr val="000000"/>
      </a:buClr>
      <a:defRPr sz="2400">
        <a:uFill>
          <a:solidFill/>
        </a:uFill>
        <a:latin typeface="+mn-lt"/>
        <a:ea typeface="+mn-ea"/>
        <a:cs typeface="+mn-cs"/>
        <a:sym typeface="Arial"/>
      </a:defRPr>
    </a:lvl3pPr>
    <a:lvl4pPr indent="1028700">
      <a:buClr>
        <a:srgbClr val="000000"/>
      </a:buClr>
      <a:defRPr sz="2400">
        <a:uFill>
          <a:solidFill/>
        </a:uFill>
        <a:latin typeface="+mn-lt"/>
        <a:ea typeface="+mn-ea"/>
        <a:cs typeface="+mn-cs"/>
        <a:sym typeface="Arial"/>
      </a:defRPr>
    </a:lvl4pPr>
    <a:lvl5pPr indent="1371600">
      <a:buClr>
        <a:srgbClr val="000000"/>
      </a:buClr>
      <a:defRPr sz="2400">
        <a:uFill>
          <a:solidFill/>
        </a:uFill>
        <a:latin typeface="+mn-lt"/>
        <a:ea typeface="+mn-ea"/>
        <a:cs typeface="+mn-cs"/>
        <a:sym typeface="Arial"/>
      </a:defRPr>
    </a:lvl5pPr>
    <a:lvl6pPr indent="1714500">
      <a:buClr>
        <a:srgbClr val="000000"/>
      </a:buClr>
      <a:defRPr sz="2400">
        <a:uFill>
          <a:solidFill/>
        </a:uFill>
        <a:latin typeface="+mn-lt"/>
        <a:ea typeface="+mn-ea"/>
        <a:cs typeface="+mn-cs"/>
        <a:sym typeface="Arial"/>
      </a:defRPr>
    </a:lvl6pPr>
    <a:lvl7pPr indent="2057400">
      <a:buClr>
        <a:srgbClr val="000000"/>
      </a:buClr>
      <a:defRPr sz="2400">
        <a:uFill>
          <a:solidFill/>
        </a:uFill>
        <a:latin typeface="+mn-lt"/>
        <a:ea typeface="+mn-ea"/>
        <a:cs typeface="+mn-cs"/>
        <a:sym typeface="Arial"/>
      </a:defRPr>
    </a:lvl7pPr>
    <a:lvl8pPr indent="2400300">
      <a:buClr>
        <a:srgbClr val="000000"/>
      </a:buClr>
      <a:defRPr sz="2400">
        <a:uFill>
          <a:solidFill/>
        </a:uFill>
        <a:latin typeface="+mn-lt"/>
        <a:ea typeface="+mn-ea"/>
        <a:cs typeface="+mn-cs"/>
        <a:sym typeface="Arial"/>
      </a:defRPr>
    </a:lvl8pPr>
    <a:lvl9pPr indent="2743200">
      <a:buClr>
        <a:srgbClr val="000000"/>
      </a:buClr>
      <a:defRPr sz="2400">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a:spcBef>
        <a:spcPts val="300"/>
      </a:spcBef>
      <a:defRPr sz="1000">
        <a:uFill>
          <a:solidFill/>
        </a:uFill>
        <a:latin typeface="Times New Roman"/>
        <a:ea typeface="Times New Roman"/>
        <a:cs typeface="Times New Roman"/>
        <a:sym typeface="Times New Roman"/>
      </a:defRPr>
    </a:lvl1pPr>
    <a:lvl2pPr indent="228600">
      <a:spcBef>
        <a:spcPts val="300"/>
      </a:spcBef>
      <a:defRPr sz="1000">
        <a:uFill>
          <a:solidFill/>
        </a:uFill>
        <a:latin typeface="Times New Roman"/>
        <a:ea typeface="Times New Roman"/>
        <a:cs typeface="Times New Roman"/>
        <a:sym typeface="Times New Roman"/>
      </a:defRPr>
    </a:lvl2pPr>
    <a:lvl3pPr indent="457200">
      <a:spcBef>
        <a:spcPts val="300"/>
      </a:spcBef>
      <a:defRPr sz="1000">
        <a:uFill>
          <a:solidFill/>
        </a:uFill>
        <a:latin typeface="Times New Roman"/>
        <a:ea typeface="Times New Roman"/>
        <a:cs typeface="Times New Roman"/>
        <a:sym typeface="Times New Roman"/>
      </a:defRPr>
    </a:lvl3pPr>
    <a:lvl4pPr indent="685800">
      <a:spcBef>
        <a:spcPts val="300"/>
      </a:spcBef>
      <a:defRPr sz="1000">
        <a:uFill>
          <a:solidFill/>
        </a:uFill>
        <a:latin typeface="Times New Roman"/>
        <a:ea typeface="Times New Roman"/>
        <a:cs typeface="Times New Roman"/>
        <a:sym typeface="Times New Roman"/>
      </a:defRPr>
    </a:lvl4pPr>
    <a:lvl5pPr indent="914400">
      <a:spcBef>
        <a:spcPts val="300"/>
      </a:spcBef>
      <a:defRPr sz="1000">
        <a:uFill>
          <a:solidFill/>
        </a:uFill>
        <a:latin typeface="Times New Roman"/>
        <a:ea typeface="Times New Roman"/>
        <a:cs typeface="Times New Roman"/>
        <a:sym typeface="Times New Roman"/>
      </a:defRPr>
    </a:lvl5pPr>
    <a:lvl6pPr indent="1143000">
      <a:spcBef>
        <a:spcPts val="300"/>
      </a:spcBef>
      <a:defRPr sz="1000">
        <a:uFill>
          <a:solidFill/>
        </a:uFill>
        <a:latin typeface="Times New Roman"/>
        <a:ea typeface="Times New Roman"/>
        <a:cs typeface="Times New Roman"/>
        <a:sym typeface="Times New Roman"/>
      </a:defRPr>
    </a:lvl6pPr>
    <a:lvl7pPr indent="1371600">
      <a:spcBef>
        <a:spcPts val="300"/>
      </a:spcBef>
      <a:defRPr sz="1000">
        <a:uFill>
          <a:solidFill/>
        </a:uFill>
        <a:latin typeface="Times New Roman"/>
        <a:ea typeface="Times New Roman"/>
        <a:cs typeface="Times New Roman"/>
        <a:sym typeface="Times New Roman"/>
      </a:defRPr>
    </a:lvl7pPr>
    <a:lvl8pPr indent="1600200">
      <a:spcBef>
        <a:spcPts val="300"/>
      </a:spcBef>
      <a:defRPr sz="1000">
        <a:uFill>
          <a:solidFill/>
        </a:uFill>
        <a:latin typeface="Times New Roman"/>
        <a:ea typeface="Times New Roman"/>
        <a:cs typeface="Times New Roman"/>
        <a:sym typeface="Times New Roman"/>
      </a:defRPr>
    </a:lvl8pPr>
    <a:lvl9pPr indent="1828800">
      <a:spcBef>
        <a:spcPts val="300"/>
      </a:spcBef>
      <a:defRPr sz="1000">
        <a:uFill>
          <a:solidFill/>
        </a:uFill>
        <a:latin typeface="Times New Roman"/>
        <a:ea typeface="Times New Roman"/>
        <a:cs typeface="Times New Roman"/>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www.forerunner.com/forerunner/X0522_Battle_for_World_Dom.html"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lvl="0"/>
          </a:p>
        </p:txBody>
      </p:sp>
      <p:sp>
        <p:nvSpPr>
          <p:cNvPr id="55" name="Shape 55"/>
          <p:cNvSpPr/>
          <p:nvPr>
            <p:ph type="body" sz="quarter" idx="1"/>
          </p:nvPr>
        </p:nvSpPr>
        <p:spPr>
          <a:prstGeom prst="rect">
            <a:avLst/>
          </a:prstGeom>
        </p:spPr>
        <p:txBody>
          <a:bodyPr/>
          <a:lstStyle/>
          <a:p>
            <a:pPr lvl="0" defTabSz="457200">
              <a:spcBef>
                <a:spcPts val="0"/>
              </a:spcBef>
              <a:defRPr sz="1800">
                <a:uFillTx/>
              </a:defRPr>
            </a:pPr>
            <a:r>
              <a:rPr sz="1200">
                <a:latin typeface="Helvetica"/>
                <a:ea typeface="Helvetica"/>
                <a:cs typeface="Helvetica"/>
                <a:sym typeface="Helvetica"/>
              </a:rPr>
              <a:t>Pursuit of God has to be done with passion, zeal and true thirst to know him.  How is it that we are to pursue God and wait on God at the same time?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Waiting on God is a pursuit. Resting in him is a pursuit.  The passion and zeal are needed to put off all the other things that compete for our time.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Because we want to pursue him, because we want to know him, we make our time with him our first priority and we let nothing get in the way of that time. Then, during that time, we pursue him by waiting.</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Integrity - Oneness, Singleness of heart, heart after God.</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What is God doing in your life? be comfortable talking about our relationship with God. Be deep with God, not shallow.</a:t>
            </a:r>
            <a:endParaRPr sz="1200">
              <a:latin typeface="Helvetica"/>
              <a:ea typeface="Helvetica"/>
              <a:cs typeface="Helvetica"/>
              <a:sym typeface="Helvetic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lvl="0"/>
          </a:p>
        </p:txBody>
      </p:sp>
      <p:sp>
        <p:nvSpPr>
          <p:cNvPr id="146" name="Shape 146"/>
          <p:cNvSpPr/>
          <p:nvPr>
            <p:ph type="body" sz="quarter" idx="1"/>
          </p:nvPr>
        </p:nvSpPr>
        <p:spPr>
          <a:prstGeom prst="rect">
            <a:avLst/>
          </a:prstGeom>
        </p:spPr>
        <p:txBody>
          <a:bodyPr/>
          <a:lstStyle/>
          <a:p>
            <a:pPr lvl="1" defTabSz="457200">
              <a:spcBef>
                <a:spcPts val="0"/>
              </a:spcBef>
              <a:defRPr sz="1800">
                <a:uFillTx/>
              </a:defRPr>
            </a:pPr>
            <a:r>
              <a:rPr sz="1200">
                <a:latin typeface="Helvetica"/>
                <a:ea typeface="Helvetica"/>
                <a:cs typeface="Helvetica"/>
                <a:sym typeface="Helvetica"/>
              </a:rPr>
              <a:t>God delegates Authority and uses these authorities to give direction and protection</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Submission to authority does produce results for God and you will see his Power and confidence by being obedient to him and his delegated authority</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Be dead to yourself so that you can submit, don’t fight God’s discipline!! If you are dead to self then their is no fight.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lvl="0"/>
          </a:p>
        </p:txBody>
      </p:sp>
      <p:sp>
        <p:nvSpPr>
          <p:cNvPr id="154" name="Shape 154"/>
          <p:cNvSpPr/>
          <p:nvPr>
            <p:ph type="body" sz="quarter" idx="1"/>
          </p:nvPr>
        </p:nvSpPr>
        <p:spPr>
          <a:prstGeom prst="rect">
            <a:avLst/>
          </a:prstGeom>
        </p:spPr>
        <p:txBody>
          <a:bodyPr/>
          <a:lstStyle/>
          <a:p>
            <a:pPr lvl="1" defTabSz="457200">
              <a:spcBef>
                <a:spcPts val="0"/>
              </a:spcBef>
              <a:defRPr sz="1800">
                <a:uFillTx/>
              </a:defRPr>
            </a:pPr>
            <a:r>
              <a:rPr sz="1200">
                <a:latin typeface="Helvetica"/>
                <a:ea typeface="Helvetica"/>
                <a:cs typeface="Helvetica"/>
                <a:sym typeface="Helvetica"/>
              </a:rPr>
              <a:t>You Know you are a servant when you are ok with being treated like one</a:t>
            </a:r>
            <a:endParaRPr sz="1200">
              <a:latin typeface="Helvetica"/>
              <a:ea typeface="Helvetica"/>
              <a:cs typeface="Helvetica"/>
              <a:sym typeface="Helvetica"/>
            </a:endParaRPr>
          </a:p>
          <a:p>
            <a:pPr lvl="1" defTabSz="457200">
              <a:spcBef>
                <a:spcPts val="0"/>
              </a:spcBef>
              <a:defRPr sz="1800">
                <a:uFillTx/>
              </a:defRPr>
            </a:pP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 servants heart is an attitude of NOT being better than others. Being able to do things for others which may seem lowly.  The thing that most don’t understand is that the higher your position, the more you serve. For instance, if you own a company and there is a budget shortfall, you pay your employees and you go without until things are corrected.</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As a leader, you serve by shouldering others burdens with them.  You hold them up in prayer.  Look at Moses, he was the leader of all the Israelites but he worked tirelessly … he didn’t loaf around.</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I know you serve in church ... How do you serve in the workplace? At School?</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DON"T MAKE IT HARD FOR OTHERS TO ASK YOU TO SERVE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lvl="0"/>
          </a:p>
        </p:txBody>
      </p:sp>
      <p:sp>
        <p:nvSpPr>
          <p:cNvPr id="163" name="Shape 163"/>
          <p:cNvSpPr/>
          <p:nvPr>
            <p:ph type="body" sz="quarter" idx="1"/>
          </p:nvPr>
        </p:nvSpPr>
        <p:spPr>
          <a:prstGeom prst="rect">
            <a:avLst/>
          </a:prstGeom>
        </p:spPr>
        <p:txBody>
          <a:bodyPr/>
          <a:lstStyle/>
          <a:p>
            <a:pPr lvl="1" defTabSz="457200">
              <a:spcBef>
                <a:spcPts val="0"/>
              </a:spcBef>
              <a:defRPr sz="1800">
                <a:uFillTx/>
              </a:defRPr>
            </a:pPr>
            <a:r>
              <a:rPr sz="1200">
                <a:latin typeface="Helvetica"/>
                <a:ea typeface="Helvetica"/>
                <a:cs typeface="Helvetica"/>
                <a:sym typeface="Helvetica"/>
              </a:rPr>
              <a:t>Like a servants heart, humility and brokenness require putting others first. If you exalt others, God will exalt you.</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Just say “Thank you” when receiving a complement.  Don’t argue with them, saying “no, no, no ... I’m just ...” this self deprecation is just asking the person to say it again.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lvl="0"/>
          </a:p>
        </p:txBody>
      </p:sp>
      <p:sp>
        <p:nvSpPr>
          <p:cNvPr id="183" name="Shape 183"/>
          <p:cNvSpPr/>
          <p:nvPr>
            <p:ph type="body" sz="quarter" idx="1"/>
          </p:nvPr>
        </p:nvSpPr>
        <p:spPr>
          <a:prstGeom prst="rect">
            <a:avLst/>
          </a:prstGeom>
        </p:spPr>
        <p:txBody>
          <a:bodyPr/>
          <a:lstStyle>
            <a:lvl1pPr defTabSz="457200">
              <a:spcBef>
                <a:spcPts val="0"/>
              </a:spcBef>
              <a:defRPr sz="1200">
                <a:uFillTx/>
                <a:latin typeface="Helvetica"/>
                <a:ea typeface="Helvetica"/>
                <a:cs typeface="Helvetica"/>
                <a:sym typeface="Helvetica"/>
              </a:defRPr>
            </a:lvl1pPr>
          </a:lstStyle>
          <a:p>
            <a:pPr lvl="0">
              <a:defRPr sz="1800"/>
            </a:pPr>
            <a:r>
              <a:rPr sz="1200"/>
              <a:t>It is very important that you complete the items in the ACTION LIST.  If you fall behind, it will be hard to catch-up.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sldImg"/>
          </p:nvPr>
        </p:nvSpPr>
        <p:spPr>
          <a:prstGeom prst="rect">
            <a:avLst/>
          </a:prstGeom>
        </p:spPr>
        <p:txBody>
          <a:bodyPr/>
          <a:lstStyle/>
          <a:p>
            <a:pPr lvl="0"/>
          </a:p>
        </p:txBody>
      </p:sp>
      <p:sp>
        <p:nvSpPr>
          <p:cNvPr id="63" name="Shape 63"/>
          <p:cNvSpPr/>
          <p:nvPr>
            <p:ph type="body" sz="quarter" idx="1"/>
          </p:nvPr>
        </p:nvSpPr>
        <p:spPr>
          <a:prstGeom prst="rect">
            <a:avLst/>
          </a:prstGeom>
        </p:spPr>
        <p:txBody>
          <a:bodyPr/>
          <a:lstStyle/>
          <a:p>
            <a:pPr lvl="0" defTabSz="457200">
              <a:spcBef>
                <a:spcPts val="0"/>
              </a:spcBef>
              <a:defRPr sz="1800">
                <a:uFillTx/>
              </a:defRPr>
            </a:pPr>
            <a:r>
              <a:rPr sz="1200">
                <a:latin typeface="Helvetica"/>
                <a:ea typeface="Helvetica"/>
                <a:cs typeface="Helvetica"/>
                <a:sym typeface="Helvetica"/>
              </a:rPr>
              <a:t>Grapes and Raisins</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Spiritual life with no pursuit - You may have some success but you're left looking and feeling like a raisin - dried up</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Spiritual life of pursuit - You have success out of the overflow - when squeezed, the sweetness of God comes out just like when a Grape is squeezed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lvl="0"/>
          </a:p>
        </p:txBody>
      </p:sp>
      <p:sp>
        <p:nvSpPr>
          <p:cNvPr id="71" name="Shape 71"/>
          <p:cNvSpPr/>
          <p:nvPr>
            <p:ph type="body" sz="quarter" idx="1"/>
          </p:nvPr>
        </p:nvSpPr>
        <p:spPr>
          <a:prstGeom prst="rect">
            <a:avLst/>
          </a:prstGeom>
        </p:spPr>
        <p:txBody>
          <a:bodyPr/>
          <a:lstStyle/>
          <a:p>
            <a:pPr lvl="0" defTabSz="457200">
              <a:spcBef>
                <a:spcPts val="0"/>
              </a:spcBef>
              <a:defRPr sz="1800">
                <a:uFillTx/>
              </a:defRPr>
            </a:pPr>
            <a:r>
              <a:rPr sz="1200">
                <a:latin typeface="Helvetica"/>
                <a:ea typeface="Helvetica"/>
                <a:cs typeface="Helvetica"/>
                <a:sym typeface="Helvetica"/>
              </a:rPr>
              <a:t>Leaders are learners and learners are leaders.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A good leader spends much time listening, understanding, waiting on wisdom.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A rash, uncontrolled, impatient leader goes with the gut reaction and does not seek to learn or understand the situation.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See every situation as a chance for God to teach you something. Rest in that.</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Do I ask Questions? What kind of Questions do I ask? Do I genuinely try to seek wisdom and insight.</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Prov 1:25; Prov 3:13; Prov 4:7</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 a magnet to wisdom</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A man’s openness to learn from others is a barometer to his ability to learn from God.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People follow you because of God’s anointing not because we are smart.</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You can learn from anyone.  You should learn from everyone</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Much of my BEST LEARNING COMES From SISTER SANDPAPER ... Many times there is a nugget of truth in criticism delivered in the wrong way.</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Also, Remember Iron Sharpens Iron - Prov 27:17 Iron sharpens iron, and one man sharpens another -- SPARKS FLY when IRON hits IRON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p>
            <a:pPr lvl="0" defTabSz="457200">
              <a:spcBef>
                <a:spcPts val="0"/>
              </a:spcBef>
              <a:defRPr sz="1800">
                <a:uFillTx/>
              </a:defRPr>
            </a:pPr>
            <a:r>
              <a:rPr sz="1200">
                <a:latin typeface="Helvetica"/>
                <a:ea typeface="Helvetica"/>
                <a:cs typeface="Helvetica"/>
                <a:sym typeface="Helvetica"/>
              </a:rPr>
              <a:t>100% commitment sounds pretty bold. It sounds like too much. It is too much for many but to fulfill God’s call on your life, you have to be “all in” … 100%.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Before committing, you have to understand and count the cost. Counting the cost will help when times are tough. You won’t be surprised. You wont be disillusioned.</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Jesus said we had to renounce all that we have.  Compared to Christ, everything else has to be nothing.</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If you have a 100% commitment then you will never sacrifice for God ... because the joy will overwhelm the feeling of sacrifice.</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Paul was 100% COMMITTED -- 2 Cor 11:23 Are they servants of Christ? I am a better one—I am talking like a madman—with far greater labors, far more imprisonments, with countless beatings, and often near death.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lvl="0"/>
          </a:p>
        </p:txBody>
      </p:sp>
      <p:sp>
        <p:nvSpPr>
          <p:cNvPr id="90" name="Shape 90"/>
          <p:cNvSpPr/>
          <p:nvPr>
            <p:ph type="body" sz="quarter" idx="1"/>
          </p:nvPr>
        </p:nvSpPr>
        <p:spPr>
          <a:prstGeom prst="rect">
            <a:avLst/>
          </a:prstGeom>
        </p:spPr>
        <p:txBody>
          <a:bodyPr/>
          <a:lstStyle/>
          <a:p>
            <a:pPr lvl="0" defTabSz="457200">
              <a:spcBef>
                <a:spcPts val="0"/>
              </a:spcBef>
              <a:defRPr sz="1800">
                <a:uFillTx/>
              </a:defRPr>
            </a:pPr>
            <a:r>
              <a:rPr sz="1200">
                <a:latin typeface="Helvetica"/>
                <a:ea typeface="Helvetica"/>
                <a:cs typeface="Helvetica"/>
                <a:sym typeface="Helvetica"/>
              </a:rPr>
              <a:t>See </a:t>
            </a:r>
            <a:r>
              <a:rPr sz="1200">
                <a:latin typeface="Helvetica"/>
                <a:ea typeface="Helvetica"/>
                <a:cs typeface="Helvetica"/>
                <a:sym typeface="Helvetica"/>
                <a:hlinkClick r:id="rId3" invalidUrl="" action="" tgtFrame="" tooltip="" history="1" highlightClick="0" endSnd="0"/>
              </a:rPr>
              <a:t>http://www.forerunner.com/forerunner/X0522_Battle_for_World_Dom.html</a:t>
            </a:r>
            <a:r>
              <a:rPr sz="1200">
                <a:latin typeface="Helvetica"/>
                <a:ea typeface="Helvetica"/>
                <a:cs typeface="Helvetica"/>
                <a:sym typeface="Helvetica"/>
              </a:rPr>
              <a:t>  For more on this Quote.</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This is radical, scary but also motivating.</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What do we give our time to? Our money? Our praise and attention?</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Can you imagine what we could do for Christ if we were as committed as communist are to their cause?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p>
            <a:pPr lvl="0" defTabSz="457200">
              <a:spcBef>
                <a:spcPts val="0"/>
              </a:spcBef>
              <a:defRPr sz="1800">
                <a:uFillTx/>
              </a:defRPr>
            </a:pPr>
            <a:r>
              <a:rPr sz="1200">
                <a:latin typeface="Helvetica"/>
                <a:ea typeface="Helvetica"/>
                <a:cs typeface="Helvetica"/>
                <a:sym typeface="Helvetica"/>
              </a:rPr>
              <a:t>We are called to change the world as an instrument of Christ.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Christ came to show us the Kingdom, its power, and purpose. He also showed us the cost of discipleship and the reward of a changed world. </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If adults will pay the price, then young people will see the example.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lvl="0"/>
          </a:p>
        </p:txBody>
      </p:sp>
      <p:sp>
        <p:nvSpPr>
          <p:cNvPr id="111" name="Shape 111"/>
          <p:cNvSpPr/>
          <p:nvPr>
            <p:ph type="body" sz="quarter" idx="1"/>
          </p:nvPr>
        </p:nvSpPr>
        <p:spPr>
          <a:prstGeom prst="rect">
            <a:avLst/>
          </a:prstGeom>
        </p:spPr>
        <p:txBody>
          <a:bodyPr/>
          <a:lstStyle/>
          <a:p>
            <a:pPr lvl="1" defTabSz="457200">
              <a:spcBef>
                <a:spcPts val="0"/>
              </a:spcBef>
              <a:defRPr sz="1800">
                <a:uFillTx/>
              </a:defRPr>
            </a:pPr>
            <a:r>
              <a:rPr sz="1200">
                <a:latin typeface="Helvetica"/>
                <a:ea typeface="Helvetica"/>
                <a:cs typeface="Helvetica"/>
                <a:sym typeface="Helvetica"/>
              </a:rPr>
              <a:t>Christ has all authority over heaven and earth. He laid that down when he came as a man, Jesus, and walked among us.  He put himself under the authority of the Father. He modeled proper submission to authority (going to the Cross) and as such was given authority again</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All authorities on earth are setup by God.  Even authorities who seem to you evil or unfair. These authorities are delegated authorities from God and we are to obey them unless they command us to serve other Gods or do things contrary to Christian beliefs.</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Until we follow well, we will not lead well.</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Submit on the inside as well as on the outside.</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2 Cor 13:10 For this reason I write these things while I am away from you, that when I come I may not have to be severe in my use of the authority that the Lord has given me for building up and not for tearing down.</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Gossip is rebellion - Casual or unconstrained conversation or reports about other people, typically involving details that are not confirmed as being true.</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Story about X12 Materials - Obedience can only go so far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lvl="0"/>
          </a:p>
        </p:txBody>
      </p:sp>
      <p:sp>
        <p:nvSpPr>
          <p:cNvPr id="119" name="Shape 119"/>
          <p:cNvSpPr/>
          <p:nvPr>
            <p:ph type="body" sz="quarter" idx="1"/>
          </p:nvPr>
        </p:nvSpPr>
        <p:spPr>
          <a:prstGeom prst="rect">
            <a:avLst/>
          </a:prstGeom>
        </p:spPr>
        <p:txBody>
          <a:bodyPr/>
          <a:lstStyle/>
          <a:p>
            <a:pPr lvl="1" defTabSz="457200">
              <a:spcBef>
                <a:spcPts val="0"/>
              </a:spcBef>
              <a:defRPr sz="1800">
                <a:uFillTx/>
              </a:defRPr>
            </a:pPr>
            <a:r>
              <a:rPr sz="1200">
                <a:latin typeface="Helvetica"/>
                <a:ea typeface="Helvetica"/>
                <a:cs typeface="Helvetica"/>
                <a:sym typeface="Helvetica"/>
              </a:rPr>
              <a:t>Christ has all authority over heaven and earth. He laid that down when he came as a man, Jesus, and walked among us.  He put himself under the authority of the Father. He modeled proper submission to authority (going to the Cross) and as such was given authority again</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All authorities on earth are setup by God.  Even authorities who seem to you evil or unfair. These authorities are delegated authorities from God and we are to obey them unless they command us to serve other Gods or do things contrary to Christian beliefs.</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Until we follow well, we will not lead well.</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Submit on the inside as well as on the outside.</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2 Cor 13:10 For this reason I write these things while I am away from you, that when I come I may not have to be severe in my use of the authority that the Lord has given me for building up and not for tearing down.</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Gossip is rebellion - Casual or unconstrained conversation or reports about other people, typically involving details that are not confirmed as being true.</a:t>
            </a:r>
            <a:endParaRPr sz="1200">
              <a:latin typeface="Helvetica"/>
              <a:ea typeface="Helvetica"/>
              <a:cs typeface="Helvetica"/>
              <a:sym typeface="Helvetica"/>
            </a:endParaRPr>
          </a:p>
          <a:p>
            <a:pPr lvl="1" defTabSz="457200">
              <a:spcBef>
                <a:spcPts val="0"/>
              </a:spcBef>
              <a:defRPr sz="1800">
                <a:uFillTx/>
              </a:defRPr>
            </a:pPr>
            <a:r>
              <a:rPr sz="1200">
                <a:latin typeface="Helvetica"/>
                <a:ea typeface="Helvetica"/>
                <a:cs typeface="Helvetica"/>
                <a:sym typeface="Helvetica"/>
              </a:rPr>
              <a:t>Story about X12 Materials - Obedience can only go so far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lvl="0"/>
          </a:p>
        </p:txBody>
      </p:sp>
      <p:sp>
        <p:nvSpPr>
          <p:cNvPr id="126" name="Shape 126"/>
          <p:cNvSpPr/>
          <p:nvPr>
            <p:ph type="body" sz="quarter" idx="1"/>
          </p:nvPr>
        </p:nvSpPr>
        <p:spPr>
          <a:prstGeom prst="rect">
            <a:avLst/>
          </a:prstGeom>
        </p:spPr>
        <p:txBody>
          <a:bodyPr/>
          <a:lstStyle/>
          <a:p>
            <a:pPr lvl="0">
              <a:buClr>
                <a:srgbClr val="000000"/>
              </a:buClr>
              <a:defRPr sz="1800">
                <a:uFillTx/>
              </a:defRPr>
            </a:pPr>
            <a:r>
              <a:rPr sz="1200">
                <a:uFill>
                  <a:solidFill/>
                </a:uFill>
              </a:rPr>
              <a:t>Get 2 volunteers before the meeting and hand them the Gossip Skit</a:t>
            </a:r>
            <a:endParaRPr sz="1200">
              <a:uFill>
                <a:solidFill/>
              </a:uFill>
            </a:endParaRPr>
          </a:p>
          <a:p>
            <a:pPr lvl="0" defTabSz="457200">
              <a:spcBef>
                <a:spcPts val="0"/>
              </a:spcBef>
              <a:defRPr sz="1800">
                <a:uFillTx/>
              </a:defRPr>
            </a:pPr>
            <a:r>
              <a:rPr sz="1200" u="sng">
                <a:latin typeface="Helvetica"/>
                <a:ea typeface="Helvetica"/>
                <a:cs typeface="Helvetica"/>
                <a:sym typeface="Helvetica"/>
              </a:rPr>
              <a:t>Take 1 - GOSSIP</a:t>
            </a:r>
            <a:endParaRPr sz="1200" u="sng">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Matilda - Did you see they way Pastor did that Altar call? uh uh uhm.</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Bernie - Yeah, he was a bit too over the top with all that Hell, fire and brimstone stuff.  Altar calls are about LOVE.</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Matilda - Yeah, and, he waited f-o-r-e-v-e-r !  You know, I’ve got lunch plans after church.</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Bernie - Last week we were so late to our lunch with family that all the rice gone. Can you imagine ... garlic chicken with NO RICE?</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Matilda - Oh man, thats bad .. I think I’m gonna be like some of those other folks and “run for the door” when Pastor starts doing the altar call.  At least we won’t go hungry</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a:t>
            </a:r>
            <a:endParaRPr sz="1200">
              <a:latin typeface="Helvetica"/>
              <a:ea typeface="Helvetica"/>
              <a:cs typeface="Helvetica"/>
              <a:sym typeface="Helvetica"/>
            </a:endParaRPr>
          </a:p>
          <a:p>
            <a:pPr lvl="0" defTabSz="457200">
              <a:spcBef>
                <a:spcPts val="0"/>
              </a:spcBef>
              <a:defRPr sz="1800">
                <a:uFillTx/>
              </a:defRPr>
            </a:pPr>
            <a:r>
              <a:rPr sz="1200" u="sng">
                <a:latin typeface="Helvetica"/>
                <a:ea typeface="Helvetica"/>
                <a:cs typeface="Helvetica"/>
                <a:sym typeface="Helvetica"/>
              </a:rPr>
              <a:t>Take 2 - NOT TO GOSSIP</a:t>
            </a:r>
            <a:endParaRPr sz="1200" u="sng">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Matilda - Did you see they way Pastor did that Altar call?  uh uh uhm.</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Bernie - Yeah, too bad no one raised their hand.</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Matilda - Yeah, and, he waited f-o-r-e-v-e-r !  You know, I’ve got lunch plans after church.</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Bernie - But Matilda, even if one had come forward, wouldn’t that have been worth the wait?</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Matilda -  Yeah, I guess so.  But I don’t like all that waiting.</a:t>
            </a:r>
            <a:endParaRPr sz="1200">
              <a:latin typeface="Helvetica"/>
              <a:ea typeface="Helvetica"/>
              <a:cs typeface="Helvetica"/>
              <a:sym typeface="Helvetica"/>
            </a:endParaRPr>
          </a:p>
          <a:p>
            <a:pPr lvl="0" defTabSz="457200">
              <a:spcBef>
                <a:spcPts val="0"/>
              </a:spcBef>
              <a:defRPr sz="1800">
                <a:uFillTx/>
              </a:defRPr>
            </a:pPr>
            <a:r>
              <a:rPr sz="1200">
                <a:latin typeface="Helvetica"/>
                <a:ea typeface="Helvetica"/>
                <a:cs typeface="Helvetica"/>
                <a:sym typeface="Helvetica"/>
              </a:rPr>
              <a:t>Bernie - You know Matilda, if you really have some input for Pastor on how he should do altar calls, you should go talk to him.  Pastor will listen.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spTree>
      <p:nvGrpSpPr>
        <p:cNvPr id="1" name=""/>
        <p:cNvGrpSpPr/>
        <p:nvPr/>
      </p:nvGrpSpPr>
      <p:grpSpPr>
        <a:xfrm>
          <a:off x="0" y="0"/>
          <a:ext cx="0" cy="0"/>
          <a:chOff x="0" y="0"/>
          <a:chExt cx="0" cy="0"/>
        </a:xfrm>
      </p:grpSpPr>
      <p:pic>
        <p:nvPicPr>
          <p:cNvPr id="12" name="NHT-lts-openningslide-blank-2.jpg"/>
          <p:cNvPicPr/>
          <p:nvPr/>
        </p:nvPicPr>
        <p:blipFill>
          <a:blip r:embed="rId2">
            <a:extLst/>
          </a:blip>
          <a:stretch>
            <a:fillRect/>
          </a:stretch>
        </p:blipFill>
        <p:spPr>
          <a:xfrm>
            <a:off x="0" y="0"/>
            <a:ext cx="9182101" cy="6886575"/>
          </a:xfrm>
          <a:prstGeom prst="rect">
            <a:avLst/>
          </a:prstGeom>
          <a:ln w="12700">
            <a:miter lim="400000"/>
          </a:ln>
        </p:spPr>
      </p:pic>
      <p:sp>
        <p:nvSpPr>
          <p:cNvPr id="13" name="Shape 13"/>
          <p:cNvSpPr/>
          <p:nvPr/>
        </p:nvSpPr>
        <p:spPr>
          <a:xfrm>
            <a:off x="6350" y="6477000"/>
            <a:ext cx="9055100"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14" name="Shape 14"/>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lvl1pPr>
              <a:defRPr sz="800">
                <a:solidFill>
                  <a:srgbClr val="FFFFFF"/>
                </a:solidFill>
                <a:uFill>
                  <a:solidFill>
                    <a:srgbClr val="FFFFFF"/>
                  </a:solidFill>
                </a:uFill>
              </a:defRPr>
            </a:lvl1pPr>
          </a:lstStyle>
          <a:p>
            <a:pPr lvl="0">
              <a:defRPr sz="1800">
                <a:solidFill>
                  <a:srgbClr val="000000"/>
                </a:solidFill>
                <a:uFillTx/>
              </a:defRPr>
            </a:pPr>
            <a:r>
              <a:rPr sz="800">
                <a:solidFill>
                  <a:srgbClr val="FFFFFF"/>
                </a:solidFill>
                <a:uFill>
                  <a:solidFill>
                    <a:srgbClr val="FFFFFF"/>
                  </a:solidFill>
                </a:uFill>
              </a:rPr>
              <a:t>© New Hope Town, 2015			Leadership Training School</a:t>
            </a:r>
          </a:p>
        </p:txBody>
      </p:sp>
      <p:sp>
        <p:nvSpPr>
          <p:cNvPr id="15" name="Shape 15"/>
          <p:cNvSpPr/>
          <p:nvPr>
            <p:ph type="body" idx="1"/>
          </p:nvPr>
        </p:nvSpPr>
        <p:spPr>
          <a:xfrm>
            <a:off x="2717800" y="139700"/>
            <a:ext cx="6400800" cy="2971800"/>
          </a:xfrm>
          <a:prstGeom prst="rect">
            <a:avLst/>
          </a:prstGeom>
        </p:spPr>
        <p:txBody>
          <a:bodyPr/>
          <a:lstStyle>
            <a:lvl1pPr marL="0" indent="0" algn="ctr">
              <a:buClrTx/>
              <a:buSzTx/>
              <a:buFontTx/>
              <a:buNone/>
              <a:defRPr>
                <a:solidFill>
                  <a:srgbClr val="FFFFFF"/>
                </a:solidFill>
                <a:uFill>
                  <a:solidFill>
                    <a:srgbClr val="FFFFFF"/>
                  </a:solidFill>
                </a:uFill>
              </a:defRPr>
            </a:lvl1pPr>
            <a:lvl2pPr marL="457200" indent="0" algn="ctr">
              <a:spcBef>
                <a:spcPts val="400"/>
              </a:spcBef>
              <a:buClrTx/>
              <a:buSzTx/>
              <a:buFontTx/>
              <a:buNone/>
              <a:defRPr sz="2000">
                <a:solidFill>
                  <a:srgbClr val="FFFFFF"/>
                </a:solidFill>
                <a:uFill>
                  <a:solidFill>
                    <a:srgbClr val="FFFFFF"/>
                  </a:solidFill>
                </a:uFill>
              </a:defRPr>
            </a:lvl2pPr>
            <a:lvl3pPr marL="914400" indent="0" algn="ctr">
              <a:spcBef>
                <a:spcPts val="400"/>
              </a:spcBef>
              <a:buClrTx/>
              <a:buSzTx/>
              <a:buFontTx/>
              <a:buNone/>
              <a:defRPr sz="1800">
                <a:solidFill>
                  <a:srgbClr val="FFFFFF"/>
                </a:solidFill>
                <a:uFill>
                  <a:solidFill>
                    <a:srgbClr val="FFFFFF"/>
                  </a:solidFill>
                </a:uFill>
              </a:defRPr>
            </a:lvl3pPr>
            <a:lvl4pPr marL="1371600" indent="0" algn="ctr">
              <a:spcBef>
                <a:spcPts val="300"/>
              </a:spcBef>
              <a:buClrTx/>
              <a:buSzTx/>
              <a:buFontTx/>
              <a:buNone/>
              <a:defRPr sz="1400">
                <a:solidFill>
                  <a:srgbClr val="FFFFFF"/>
                </a:solidFill>
                <a:uFill>
                  <a:solidFill>
                    <a:srgbClr val="FFFFFF"/>
                  </a:solidFill>
                </a:uFill>
              </a:defRPr>
            </a:lvl4pPr>
            <a:lvl5pPr marL="1828800" indent="0" algn="ctr">
              <a:spcBef>
                <a:spcPts val="300"/>
              </a:spcBef>
              <a:buClrTx/>
              <a:buSzTx/>
              <a:buFontTx/>
              <a:buNone/>
              <a:defRPr sz="1400">
                <a:solidFill>
                  <a:srgbClr val="FFFFFF"/>
                </a:solidFill>
                <a:uFill>
                  <a:solidFill>
                    <a:srgbClr val="FFFFFF"/>
                  </a:solidFill>
                </a:uFill>
              </a:defRPr>
            </a:lvl5pPr>
          </a:lstStyle>
          <a:p>
            <a:pPr lvl="0">
              <a:defRPr sz="1800">
                <a:solidFill>
                  <a:srgbClr val="000000"/>
                </a:solidFill>
                <a:uFillTx/>
              </a:defRPr>
            </a:pPr>
            <a:r>
              <a:rPr sz="2400">
                <a:solidFill>
                  <a:srgbClr val="FFFFFF"/>
                </a:solidFill>
                <a:uFill>
                  <a:solidFill>
                    <a:srgbClr val="FFFFFF"/>
                  </a:solidFill>
                </a:uFill>
              </a:rPr>
              <a:t>Body Level One</a:t>
            </a:r>
            <a:endParaRPr sz="2400">
              <a:solidFill>
                <a:srgbClr val="FFFFFF"/>
              </a:solidFill>
              <a:uFill>
                <a:solidFill>
                  <a:srgbClr val="FFFFFF"/>
                </a:solidFill>
              </a:uFill>
            </a:endParaRPr>
          </a:p>
          <a:p>
            <a:pPr lvl="1">
              <a:defRPr sz="1800">
                <a:solidFill>
                  <a:srgbClr val="000000"/>
                </a:solidFill>
                <a:uFillTx/>
              </a:defRPr>
            </a:pPr>
            <a:r>
              <a:rPr sz="2000">
                <a:solidFill>
                  <a:srgbClr val="FFFFFF"/>
                </a:solidFill>
                <a:uFill>
                  <a:solidFill>
                    <a:srgbClr val="FFFFFF"/>
                  </a:solidFill>
                </a:uFill>
              </a:rPr>
              <a:t>Body Level Two</a:t>
            </a:r>
            <a:endParaRPr sz="2000">
              <a:solidFill>
                <a:srgbClr val="FFFFFF"/>
              </a:solidFill>
              <a:uFill>
                <a:solidFill>
                  <a:srgbClr val="FFFFFF"/>
                </a:solidFill>
              </a:uFill>
            </a:endParaRPr>
          </a:p>
          <a:p>
            <a:pPr lvl="2">
              <a:defRPr>
                <a:solidFill>
                  <a:srgbClr val="000000"/>
                </a:solidFill>
                <a:uFillTx/>
              </a:defRPr>
            </a:pPr>
            <a:r>
              <a:rPr>
                <a:solidFill>
                  <a:srgbClr val="FFFFFF"/>
                </a:solidFill>
                <a:uFill>
                  <a:solidFill>
                    <a:srgbClr val="FFFFFF"/>
                  </a:solidFill>
                </a:uFill>
              </a:rPr>
              <a:t>Body Level Three</a:t>
            </a:r>
            <a:endParaRPr>
              <a:solidFill>
                <a:srgbClr val="FFFFFF"/>
              </a:solidFill>
              <a:uFill>
                <a:solidFill>
                  <a:srgbClr val="FFFFFF"/>
                </a:solidFill>
              </a:uFill>
            </a:endParaRPr>
          </a:p>
          <a:p>
            <a:pPr lvl="3">
              <a:defRPr sz="1800">
                <a:solidFill>
                  <a:srgbClr val="000000"/>
                </a:solidFill>
                <a:uFillTx/>
              </a:defRPr>
            </a:pPr>
            <a:r>
              <a:rPr sz="1400">
                <a:solidFill>
                  <a:srgbClr val="FFFFFF"/>
                </a:solidFill>
                <a:uFill>
                  <a:solidFill>
                    <a:srgbClr val="FFFFFF"/>
                  </a:solidFill>
                </a:uFill>
              </a:rPr>
              <a:t>Body Level Four</a:t>
            </a:r>
            <a:endParaRPr sz="1400">
              <a:solidFill>
                <a:srgbClr val="FFFFFF"/>
              </a:solidFill>
              <a:uFill>
                <a:solidFill>
                  <a:srgbClr val="FFFFFF"/>
                </a:solidFill>
              </a:uFill>
            </a:endParaRPr>
          </a:p>
          <a:p>
            <a:pPr lvl="4">
              <a:defRPr sz="1800">
                <a:solidFill>
                  <a:srgbClr val="000000"/>
                </a:solidFill>
                <a:uFillTx/>
              </a:defRPr>
            </a:pPr>
            <a:r>
              <a:rPr sz="1400">
                <a:solidFill>
                  <a:srgbClr val="FFFFFF"/>
                </a:solidFill>
                <a:uFill>
                  <a:solidFill>
                    <a:srgbClr val="FFFFFF"/>
                  </a:solidFill>
                </a:uFill>
              </a:rPr>
              <a:t>Body Level Five</a:t>
            </a:r>
          </a:p>
        </p:txBody>
      </p:sp>
      <p:sp>
        <p:nvSpPr>
          <p:cNvPr id="16" name="Shape 16"/>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sz="1800">
                <a:uFillTx/>
              </a:defRPr>
            </a:pPr>
            <a:r>
              <a:rPr b="1" sz="3200">
                <a:uFill>
                  <a:solidFill/>
                </a:uFill>
              </a:rPr>
              <a:t>Title Text</a:t>
            </a:r>
          </a:p>
        </p:txBody>
      </p:sp>
      <p:sp>
        <p:nvSpPr>
          <p:cNvPr id="19" name="Shape 19"/>
          <p:cNvSpPr/>
          <p:nvPr>
            <p:ph type="body" idx="1"/>
          </p:nvPr>
        </p:nvSpPr>
        <p:spPr>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Master #3">
    <p:spTree>
      <p:nvGrpSpPr>
        <p:cNvPr id="1" name=""/>
        <p:cNvGrpSpPr/>
        <p:nvPr/>
      </p:nvGrpSpPr>
      <p:grpSpPr>
        <a:xfrm>
          <a:off x="0" y="0"/>
          <a:ext cx="0" cy="0"/>
          <a:chOff x="0" y="0"/>
          <a:chExt cx="0" cy="0"/>
        </a:xfrm>
      </p:grpSpPr>
      <p:sp>
        <p:nvSpPr>
          <p:cNvPr id="22" name="Shape 22"/>
          <p:cNvSpPr/>
          <p:nvPr/>
        </p:nvSpPr>
        <p:spPr>
          <a:xfrm>
            <a:off x="6350" y="6477000"/>
            <a:ext cx="9055100"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23" name="Shape 23"/>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800">
                <a:uFill>
                  <a:solidFill/>
                </a:uFill>
              </a:rPr>
              <a:t>© New</a:t>
            </a:r>
            <a:r>
              <a:rPr sz="800">
                <a:uFill>
                  <a:solidFill/>
                </a:uFill>
              </a:rPr>
              <a:t> </a:t>
            </a:r>
            <a:r>
              <a:rPr sz="800">
                <a:uFill>
                  <a:solidFill/>
                </a:uFill>
              </a:rPr>
              <a:t>Hope Town, 2015			Leadership Training School</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28" name="Group 28"/>
          <p:cNvGrpSpPr/>
          <p:nvPr/>
        </p:nvGrpSpPr>
        <p:grpSpPr>
          <a:xfrm>
            <a:off x="0" y="1428750"/>
            <a:ext cx="9145589" cy="150019"/>
            <a:chOff x="0" y="0"/>
            <a:chExt cx="9145588" cy="150018"/>
          </a:xfrm>
        </p:grpSpPr>
        <p:sp>
          <p:nvSpPr>
            <p:cNvPr id="26" name="Shape 26"/>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3175" cap="flat">
              <a:noFill/>
              <a:round/>
            </a:ln>
            <a:effectLst/>
          </p:spPr>
          <p:txBody>
            <a:bodyPr wrap="square" lIns="26789" tIns="26789" rIns="26789" bIns="26789" numCol="1" anchor="ctr">
              <a:noAutofit/>
            </a:bodyPr>
            <a:lstStyle/>
            <a:p>
              <a:pPr lvl="0" defTabSz="1295400">
                <a:defRPr sz="2200"/>
              </a:pPr>
            </a:p>
          </p:txBody>
        </p:sp>
        <p:sp>
          <p:nvSpPr>
            <p:cNvPr id="27" name="Shape 27"/>
            <p:cNvSpPr/>
            <p:nvPr/>
          </p:nvSpPr>
          <p:spPr>
            <a:xfrm>
              <a:off x="0" y="114299"/>
              <a:ext cx="9145589" cy="35720"/>
            </a:xfrm>
            <a:prstGeom prst="rect">
              <a:avLst/>
            </a:prstGeom>
            <a:gradFill flip="none" rotWithShape="1">
              <a:gsLst>
                <a:gs pos="0">
                  <a:srgbClr val="8E8E8E"/>
                </a:gs>
                <a:gs pos="50000">
                  <a:srgbClr val="D7D7D7"/>
                </a:gs>
                <a:gs pos="100000">
                  <a:srgbClr val="8E8E8E"/>
                </a:gs>
              </a:gsLst>
              <a:lin ang="0" scaled="0"/>
            </a:gradFill>
            <a:ln w="3175" cap="flat">
              <a:noFill/>
              <a:round/>
            </a:ln>
            <a:effectLst/>
          </p:spPr>
          <p:txBody>
            <a:bodyPr wrap="square" lIns="26789" tIns="26789" rIns="26789" bIns="26789" numCol="1" anchor="ctr">
              <a:noAutofit/>
            </a:bodyPr>
            <a:lstStyle/>
            <a:p>
              <a:pPr lvl="0" defTabSz="1295400">
                <a:defRPr sz="2200"/>
              </a:pPr>
            </a:p>
          </p:txBody>
        </p:sp>
      </p:grpSp>
      <p:sp>
        <p:nvSpPr>
          <p:cNvPr id="29" name="Shape 29"/>
          <p:cNvSpPr/>
          <p:nvPr/>
        </p:nvSpPr>
        <p:spPr>
          <a:xfrm>
            <a:off x="6350" y="6474023"/>
            <a:ext cx="9054704" cy="1"/>
          </a:xfrm>
          <a:prstGeom prst="line">
            <a:avLst/>
          </a:prstGeom>
          <a:ln w="3175">
            <a:solidFill/>
            <a:round/>
          </a:ln>
        </p:spPr>
        <p:txBody>
          <a:bodyPr lIns="0" tIns="0" rIns="0" bIns="0"/>
          <a:lstStyle/>
          <a:p>
            <a:pPr lvl="0" defTabSz="457200">
              <a:buClrTx/>
              <a:defRPr sz="800">
                <a:uFillTx/>
                <a:latin typeface="Helvetica"/>
                <a:ea typeface="Helvetica"/>
                <a:cs typeface="Helvetica"/>
                <a:sym typeface="Helvetica"/>
              </a:defRPr>
            </a:pPr>
          </a:p>
        </p:txBody>
      </p:sp>
      <p:sp>
        <p:nvSpPr>
          <p:cNvPr id="30" name="Shape 30"/>
          <p:cNvSpPr/>
          <p:nvPr/>
        </p:nvSpPr>
        <p:spPr>
          <a:xfrm>
            <a:off x="15874" y="6616005"/>
            <a:ext cx="6250783" cy="165101"/>
          </a:xfrm>
          <a:prstGeom prst="rect">
            <a:avLst/>
          </a:prstGeom>
          <a:ln w="3175">
            <a:round/>
          </a:ln>
          <a:extLst>
            <a:ext uri="{C572A759-6A51-4108-AA02-DFA0A04FC94B}">
              <ma14:wrappingTextBoxFlag xmlns:ma14="http://schemas.microsoft.com/office/mac/drawingml/2011/main" val="1"/>
            </a:ext>
          </a:extLst>
        </p:spPr>
        <p:txBody>
          <a:bodyPr lIns="26789" tIns="26789" rIns="26789" bIns="26789" anchor="ctr">
            <a:spAutoFit/>
          </a:bodyPr>
          <a:lstStyle/>
          <a:p>
            <a:pPr lvl="0" defTabSz="1295400">
              <a:defRPr sz="1800">
                <a:uFillTx/>
              </a:defRPr>
            </a:pPr>
            <a:r>
              <a:rPr sz="700">
                <a:uFill>
                  <a:solidFill/>
                </a:uFill>
              </a:rPr>
              <a:t>© New</a:t>
            </a:r>
            <a:r>
              <a:rPr sz="700">
                <a:uFill>
                  <a:solidFill/>
                </a:uFill>
              </a:rPr>
              <a:t> </a:t>
            </a:r>
            <a:r>
              <a:rPr sz="700">
                <a:uFill>
                  <a:solidFill/>
                </a:uFill>
              </a:rPr>
              <a:t>Hope Town, 2012			Leadership Training School</a:t>
            </a:r>
          </a:p>
        </p:txBody>
      </p:sp>
      <p:pic>
        <p:nvPicPr>
          <p:cNvPr id="31" name="logo.png"/>
          <p:cNvPicPr/>
          <p:nvPr/>
        </p:nvPicPr>
        <p:blipFill>
          <a:blip r:embed="rId2">
            <a:extLst/>
          </a:blip>
          <a:stretch>
            <a:fillRect/>
          </a:stretch>
        </p:blipFill>
        <p:spPr>
          <a:xfrm>
            <a:off x="5810250" y="330398"/>
            <a:ext cx="3151436" cy="687587"/>
          </a:xfrm>
          <a:prstGeom prst="rect">
            <a:avLst/>
          </a:prstGeom>
          <a:ln w="12700">
            <a:miter lim="400000"/>
          </a:ln>
        </p:spPr>
      </p:pic>
      <p:sp>
        <p:nvSpPr>
          <p:cNvPr id="32" name="Shape 32"/>
          <p:cNvSpPr/>
          <p:nvPr>
            <p:ph type="title"/>
          </p:nvPr>
        </p:nvSpPr>
        <p:spPr>
          <a:xfrm>
            <a:off x="232171" y="0"/>
            <a:ext cx="6500814" cy="1375172"/>
          </a:xfrm>
          <a:prstGeom prst="rect">
            <a:avLst/>
          </a:prstGeom>
          <a:ln w="3175"/>
        </p:spPr>
        <p:txBody>
          <a:bodyPr lIns="26789" tIns="26789" rIns="26789" bIns="26789"/>
          <a:lstStyle>
            <a:lvl1pPr defTabSz="1295400">
              <a:defRPr sz="3000"/>
            </a:lvl1pPr>
          </a:lstStyle>
          <a:p>
            <a:pPr lvl="0">
              <a:defRPr b="0" sz="1800">
                <a:uFillTx/>
              </a:defRPr>
            </a:pPr>
            <a:r>
              <a:rPr b="1" sz="3000">
                <a:uFill>
                  <a:solidFill/>
                </a:uFill>
              </a:rPr>
              <a:t>Title Text</a:t>
            </a:r>
          </a:p>
        </p:txBody>
      </p:sp>
      <p:sp>
        <p:nvSpPr>
          <p:cNvPr id="33" name="Shape 33"/>
          <p:cNvSpPr/>
          <p:nvPr>
            <p:ph type="body" idx="1"/>
          </p:nvPr>
        </p:nvSpPr>
        <p:spPr>
          <a:xfrm>
            <a:off x="687585" y="1982390"/>
            <a:ext cx="7768830" cy="4875610"/>
          </a:xfrm>
          <a:prstGeom prst="rect">
            <a:avLst/>
          </a:prstGeom>
          <a:ln w="3175"/>
        </p:spPr>
        <p:txBody>
          <a:bodyPr lIns="26789" tIns="26789" rIns="26789" bIns="26789"/>
          <a:lstStyle>
            <a:lvl1pPr marL="221876" indent="-221876" defTabSz="1295400">
              <a:spcBef>
                <a:spcPts val="800"/>
              </a:spcBef>
              <a:defRPr sz="2200"/>
            </a:lvl1pPr>
            <a:lvl2pPr marL="640896" indent="-183696" defTabSz="1295400">
              <a:spcBef>
                <a:spcPts val="600"/>
              </a:spcBef>
              <a:buFontTx/>
              <a:buChar char="»"/>
              <a:defRPr sz="1800"/>
            </a:lvl2pPr>
            <a:lvl3pPr marL="1066800" indent="-152400" defTabSz="1295400">
              <a:spcBef>
                <a:spcPts val="600"/>
              </a:spcBef>
              <a:buFontTx/>
              <a:buChar char="–"/>
              <a:defRPr sz="1600"/>
            </a:lvl3pPr>
            <a:lvl4pPr marL="1524000" indent="-152400" defTabSz="1295400">
              <a:spcBef>
                <a:spcPts val="400"/>
              </a:spcBef>
              <a:defRPr sz="1200"/>
            </a:lvl4pPr>
            <a:lvl5pPr marL="1981200" indent="-152400" defTabSz="1295400">
              <a:spcBef>
                <a:spcPts val="400"/>
              </a:spcBef>
              <a:buFontTx/>
              <a:buChar char="»"/>
              <a:defRPr sz="1200"/>
            </a:lvl5pPr>
          </a:lstStyle>
          <a:p>
            <a:pPr lvl="0">
              <a:defRPr sz="1800">
                <a:uFillTx/>
              </a:defRPr>
            </a:pPr>
            <a:r>
              <a:rPr sz="2200">
                <a:uFill>
                  <a:solidFill/>
                </a:uFill>
              </a:rPr>
              <a:t>Body Level One</a:t>
            </a:r>
            <a:endParaRPr sz="2200">
              <a:uFill>
                <a:solidFill/>
              </a:uFill>
            </a:endParaRPr>
          </a:p>
          <a:p>
            <a:pPr lvl="1">
              <a:defRPr>
                <a:uFillTx/>
              </a:defRPr>
            </a:pPr>
            <a:r>
              <a:rPr>
                <a:uFill>
                  <a:solidFill/>
                </a:uFill>
              </a:rPr>
              <a:t>Body Level Two</a:t>
            </a:r>
            <a:endParaRPr>
              <a:uFill>
                <a:solidFill/>
              </a:uFill>
            </a:endParaRPr>
          </a:p>
          <a:p>
            <a:pPr lvl="2">
              <a:defRPr sz="1800">
                <a:uFillTx/>
              </a:defRPr>
            </a:pPr>
            <a:r>
              <a:rPr sz="1600">
                <a:uFill>
                  <a:solidFill/>
                </a:uFill>
              </a:rPr>
              <a:t>Body Level Three</a:t>
            </a:r>
            <a:endParaRPr sz="1600">
              <a:uFill>
                <a:solidFill/>
              </a:uFill>
            </a:endParaRPr>
          </a:p>
          <a:p>
            <a:pPr lvl="3">
              <a:defRPr sz="1800">
                <a:uFillTx/>
              </a:defRPr>
            </a:pPr>
            <a:r>
              <a:rPr sz="1200">
                <a:uFill>
                  <a:solidFill/>
                </a:uFill>
              </a:rPr>
              <a:t>Body Level Four</a:t>
            </a:r>
            <a:endParaRPr sz="1200">
              <a:uFill>
                <a:solidFill/>
              </a:uFill>
            </a:endParaRPr>
          </a:p>
          <a:p>
            <a:pPr lvl="4">
              <a:defRPr sz="1800">
                <a:uFillTx/>
              </a:defRPr>
            </a:pPr>
            <a:r>
              <a:rPr sz="1200">
                <a:uFill>
                  <a:solidFill/>
                </a:uFill>
              </a:rPr>
              <a:t>Body Level Five</a:t>
            </a:r>
          </a:p>
        </p:txBody>
      </p:sp>
      <p:sp>
        <p:nvSpPr>
          <p:cNvPr id="34" name="Shape 34"/>
          <p:cNvSpPr/>
          <p:nvPr>
            <p:ph type="sldNum" sz="quarter" idx="2"/>
          </p:nvPr>
        </p:nvSpPr>
        <p:spPr>
          <a:xfrm>
            <a:off x="8886762" y="6588984"/>
            <a:ext cx="165164" cy="139571"/>
          </a:xfrm>
          <a:prstGeom prst="rect">
            <a:avLst/>
          </a:prstGeom>
          <a:ln w="3175"/>
        </p:spPr>
        <p:txBody>
          <a:bodyPr lIns="26789" tIns="26789" rIns="26789" bIns="26789"/>
          <a:lstStyle>
            <a:lvl1pPr defTabSz="1295400">
              <a:defRPr sz="700"/>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4" name="Group 4"/>
          <p:cNvGrpSpPr/>
          <p:nvPr/>
        </p:nvGrpSpPr>
        <p:grpSpPr>
          <a:xfrm>
            <a:off x="0" y="1428750"/>
            <a:ext cx="9145589" cy="152400"/>
            <a:chOff x="0" y="0"/>
            <a:chExt cx="9145588" cy="152399"/>
          </a:xfrm>
        </p:grpSpPr>
        <p:sp>
          <p:nvSpPr>
            <p:cNvPr id="2" name="Shape 2"/>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p>
          </p:txBody>
        </p:sp>
        <p:sp>
          <p:nvSpPr>
            <p:cNvPr id="3" name="Shape 3"/>
            <p:cNvSpPr/>
            <p:nvPr/>
          </p:nvSpPr>
          <p:spPr>
            <a:xfrm>
              <a:off x="0" y="11429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p>
          </p:txBody>
        </p:sp>
      </p:grpSp>
      <p:sp>
        <p:nvSpPr>
          <p:cNvPr id="5" name="Shape 5"/>
          <p:cNvSpPr/>
          <p:nvPr/>
        </p:nvSpPr>
        <p:spPr>
          <a:xfrm>
            <a:off x="6350" y="6477000"/>
            <a:ext cx="9055100"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6" name="Shape 6"/>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800">
                <a:uFill>
                  <a:solidFill/>
                </a:uFill>
              </a:rPr>
              <a:t>© New</a:t>
            </a:r>
            <a:r>
              <a:rPr sz="800">
                <a:uFill>
                  <a:solidFill/>
                </a:uFill>
              </a:rPr>
              <a:t> </a:t>
            </a:r>
            <a:r>
              <a:rPr sz="800">
                <a:uFill>
                  <a:solidFill/>
                </a:uFill>
              </a:rPr>
              <a:t>Hope Town, 2015			Leadership Training School</a:t>
            </a:r>
          </a:p>
        </p:txBody>
      </p:sp>
      <p:pic>
        <p:nvPicPr>
          <p:cNvPr id="7" name="logo.png"/>
          <p:cNvPicPr/>
          <p:nvPr/>
        </p:nvPicPr>
        <p:blipFill>
          <a:blip r:embed="rId2">
            <a:extLst/>
          </a:blip>
          <a:stretch>
            <a:fillRect/>
          </a:stretch>
        </p:blipFill>
        <p:spPr>
          <a:xfrm>
            <a:off x="5810250" y="330200"/>
            <a:ext cx="3143250" cy="685800"/>
          </a:xfrm>
          <a:prstGeom prst="rect">
            <a:avLst/>
          </a:prstGeom>
          <a:ln w="12700">
            <a:miter lim="400000"/>
          </a:ln>
        </p:spPr>
      </p:pic>
      <p:sp>
        <p:nvSpPr>
          <p:cNvPr id="8" name="Shape 8"/>
          <p:cNvSpPr/>
          <p:nvPr>
            <p:ph type="title"/>
          </p:nvPr>
        </p:nvSpPr>
        <p:spPr>
          <a:xfrm>
            <a:off x="228600" y="0"/>
            <a:ext cx="6667500" cy="13716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p>
            <a:pPr lvl="0">
              <a:defRPr b="0" sz="1800">
                <a:uFillTx/>
              </a:defRPr>
            </a:pPr>
            <a:r>
              <a:rPr b="1" sz="3200">
                <a:uFill>
                  <a:solidFill/>
                </a:uFill>
              </a:rPr>
              <a:t>Title Text</a:t>
            </a:r>
          </a:p>
        </p:txBody>
      </p:sp>
      <p:sp>
        <p:nvSpPr>
          <p:cNvPr id="9" name="Shape 9"/>
          <p:cNvSpPr/>
          <p:nvPr>
            <p:ph type="body" idx="1"/>
          </p:nvPr>
        </p:nvSpPr>
        <p:spPr>
          <a:xfrm>
            <a:off x="685800" y="1981200"/>
            <a:ext cx="7772400" cy="48768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10" name="Shape 10"/>
          <p:cNvSpPr/>
          <p:nvPr>
            <p:ph type="sldNum" sz="quarter" idx="2"/>
          </p:nvPr>
        </p:nvSpPr>
        <p:spPr>
          <a:xfrm>
            <a:off x="8850014" y="6553275"/>
            <a:ext cx="201911" cy="187177"/>
          </a:xfrm>
          <a:prstGeom prst="rect">
            <a:avLst/>
          </a:prstGeom>
          <a:ln>
            <a:round/>
          </a:ln>
        </p:spPr>
        <p:txBody>
          <a:bodyPr wrap="none" lIns="38100" tIns="38100" rIns="38100" bIns="38100" anchor="ctr">
            <a:spAutoFit/>
          </a:bodyPr>
          <a:lstStyle>
            <a:lvl1pPr algn="r">
              <a:buClrTx/>
              <a:defRPr sz="8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spd="med" advClick="1"/>
  <p:txStyles>
    <p:titleStyle>
      <a:lvl1pPr>
        <a:defRPr b="1" sz="3200">
          <a:uFill>
            <a:solidFill/>
          </a:uFill>
          <a:latin typeface="+mn-lt"/>
          <a:ea typeface="+mn-ea"/>
          <a:cs typeface="+mn-cs"/>
          <a:sym typeface="Arial"/>
        </a:defRPr>
      </a:lvl1pPr>
      <a:lvl2pPr indent="228600">
        <a:defRPr b="1" sz="3200">
          <a:uFill>
            <a:solidFill/>
          </a:uFill>
          <a:latin typeface="+mn-lt"/>
          <a:ea typeface="+mn-ea"/>
          <a:cs typeface="+mn-cs"/>
          <a:sym typeface="Arial"/>
        </a:defRPr>
      </a:lvl2pPr>
      <a:lvl3pPr indent="457200">
        <a:defRPr b="1" sz="3200">
          <a:uFill>
            <a:solidFill/>
          </a:uFill>
          <a:latin typeface="+mn-lt"/>
          <a:ea typeface="+mn-ea"/>
          <a:cs typeface="+mn-cs"/>
          <a:sym typeface="Arial"/>
        </a:defRPr>
      </a:lvl3pPr>
      <a:lvl4pPr indent="685800">
        <a:defRPr b="1" sz="3200">
          <a:uFill>
            <a:solidFill/>
          </a:uFill>
          <a:latin typeface="+mn-lt"/>
          <a:ea typeface="+mn-ea"/>
          <a:cs typeface="+mn-cs"/>
          <a:sym typeface="Arial"/>
        </a:defRPr>
      </a:lvl4pPr>
      <a:lvl5pPr indent="914400">
        <a:defRPr b="1" sz="3200">
          <a:uFill>
            <a:solidFill/>
          </a:uFill>
          <a:latin typeface="+mn-lt"/>
          <a:ea typeface="+mn-ea"/>
          <a:cs typeface="+mn-cs"/>
          <a:sym typeface="Arial"/>
        </a:defRPr>
      </a:lvl5pPr>
      <a:lvl6pPr indent="1143000">
        <a:defRPr b="1" sz="3200">
          <a:uFill>
            <a:solidFill/>
          </a:uFill>
          <a:latin typeface="+mn-lt"/>
          <a:ea typeface="+mn-ea"/>
          <a:cs typeface="+mn-cs"/>
          <a:sym typeface="Arial"/>
        </a:defRPr>
      </a:lvl6pPr>
      <a:lvl7pPr indent="1371600">
        <a:defRPr b="1" sz="3200">
          <a:uFill>
            <a:solidFill/>
          </a:uFill>
          <a:latin typeface="+mn-lt"/>
          <a:ea typeface="+mn-ea"/>
          <a:cs typeface="+mn-cs"/>
          <a:sym typeface="Arial"/>
        </a:defRPr>
      </a:lvl7pPr>
      <a:lvl8pPr indent="1600200">
        <a:defRPr b="1" sz="3200">
          <a:uFill>
            <a:solidFill/>
          </a:uFill>
          <a:latin typeface="+mn-lt"/>
          <a:ea typeface="+mn-ea"/>
          <a:cs typeface="+mn-cs"/>
          <a:sym typeface="Arial"/>
        </a:defRPr>
      </a:lvl8pPr>
      <a:lvl9pPr indent="1828800">
        <a:defRPr b="1" sz="3200">
          <a:uFill>
            <a:solidFill/>
          </a:uFill>
          <a:latin typeface="+mn-lt"/>
          <a:ea typeface="+mn-ea"/>
          <a:cs typeface="+mn-cs"/>
          <a:sym typeface="Arial"/>
        </a:defRPr>
      </a:lvl9pPr>
    </p:titleStyle>
    <p:bodyStyle>
      <a:lvl1pPr marL="342900" indent="-342900">
        <a:spcBef>
          <a:spcPts val="500"/>
        </a:spcBef>
        <a:buClr>
          <a:srgbClr val="000000"/>
        </a:buClr>
        <a:buSzPct val="50000"/>
        <a:buFont typeface="Monotype Sorts"/>
        <a:buChar char=""/>
        <a:defRPr sz="2400">
          <a:uFill>
            <a:solidFill/>
          </a:uFill>
          <a:latin typeface="+mn-lt"/>
          <a:ea typeface="+mn-ea"/>
          <a:cs typeface="+mn-cs"/>
          <a:sym typeface="Arial"/>
        </a:defRPr>
      </a:lvl1pPr>
      <a:lvl2pPr marL="800100" indent="-342900">
        <a:spcBef>
          <a:spcPts val="500"/>
        </a:spcBef>
        <a:buClr>
          <a:srgbClr val="000000"/>
        </a:buClr>
        <a:buSzPct val="100000"/>
        <a:buFont typeface="Monotype Sorts"/>
        <a:buChar char=""/>
        <a:defRPr sz="2400">
          <a:uFill>
            <a:solidFill/>
          </a:uFill>
          <a:latin typeface="+mn-lt"/>
          <a:ea typeface="+mn-ea"/>
          <a:cs typeface="+mn-cs"/>
          <a:sym typeface="Arial"/>
        </a:defRPr>
      </a:lvl2pPr>
      <a:lvl3pPr marL="1219200" indent="-304800">
        <a:spcBef>
          <a:spcPts val="500"/>
        </a:spcBef>
        <a:buClr>
          <a:srgbClr val="000000"/>
        </a:buClr>
        <a:buSzPct val="100000"/>
        <a:buFont typeface="Monotype Sorts"/>
        <a:buChar char=""/>
        <a:defRPr sz="2400">
          <a:uFill>
            <a:solidFill/>
          </a:uFill>
          <a:latin typeface="+mn-lt"/>
          <a:ea typeface="+mn-ea"/>
          <a:cs typeface="+mn-cs"/>
          <a:sym typeface="Arial"/>
        </a:defRPr>
      </a:lvl3pPr>
      <a:lvl4pPr marL="1763485" indent="-391885">
        <a:spcBef>
          <a:spcPts val="500"/>
        </a:spcBef>
        <a:buClr>
          <a:srgbClr val="000000"/>
        </a:buClr>
        <a:buSzPct val="65000"/>
        <a:buFont typeface="Monotype Sorts"/>
        <a:buChar char=""/>
        <a:defRPr sz="2400">
          <a:uFill>
            <a:solidFill/>
          </a:uFill>
          <a:latin typeface="+mn-lt"/>
          <a:ea typeface="+mn-ea"/>
          <a:cs typeface="+mn-cs"/>
          <a:sym typeface="Arial"/>
        </a:defRPr>
      </a:lvl4pPr>
      <a:lvl5pPr marL="2220685" indent="-391885">
        <a:spcBef>
          <a:spcPts val="500"/>
        </a:spcBef>
        <a:buClr>
          <a:srgbClr val="000000"/>
        </a:buClr>
        <a:buSzPct val="100000"/>
        <a:buFont typeface="Monotype Sorts"/>
        <a:buChar char=""/>
        <a:defRPr sz="2400">
          <a:uFill>
            <a:solidFill/>
          </a:uFill>
          <a:latin typeface="+mn-lt"/>
          <a:ea typeface="+mn-ea"/>
          <a:cs typeface="+mn-cs"/>
          <a:sym typeface="Arial"/>
        </a:defRPr>
      </a:lvl5pPr>
      <a:lvl6pPr marL="3430814" indent="-979714">
        <a:spcBef>
          <a:spcPts val="500"/>
        </a:spcBef>
        <a:buClr>
          <a:srgbClr val="000000"/>
        </a:buClr>
        <a:buSzPct val="171000"/>
        <a:buFont typeface="Monotype Sorts"/>
        <a:buChar char=""/>
        <a:defRPr sz="2400">
          <a:uFill>
            <a:solidFill/>
          </a:uFill>
          <a:latin typeface="+mn-lt"/>
          <a:ea typeface="+mn-ea"/>
          <a:cs typeface="+mn-cs"/>
          <a:sym typeface="Arial"/>
        </a:defRPr>
      </a:lvl6pPr>
      <a:lvl7pPr marL="3786414" indent="-979714">
        <a:spcBef>
          <a:spcPts val="500"/>
        </a:spcBef>
        <a:buClr>
          <a:srgbClr val="000000"/>
        </a:buClr>
        <a:buSzPct val="171000"/>
        <a:buFont typeface="Monotype Sorts"/>
        <a:buChar char=""/>
        <a:defRPr sz="2400">
          <a:uFill>
            <a:solidFill/>
          </a:uFill>
          <a:latin typeface="+mn-lt"/>
          <a:ea typeface="+mn-ea"/>
          <a:cs typeface="+mn-cs"/>
          <a:sym typeface="Arial"/>
        </a:defRPr>
      </a:lvl7pPr>
      <a:lvl8pPr marL="4142014" indent="-979714">
        <a:spcBef>
          <a:spcPts val="500"/>
        </a:spcBef>
        <a:buClr>
          <a:srgbClr val="000000"/>
        </a:buClr>
        <a:buSzPct val="171000"/>
        <a:buFont typeface="Monotype Sorts"/>
        <a:buChar char=""/>
        <a:defRPr sz="2400">
          <a:uFill>
            <a:solidFill/>
          </a:uFill>
          <a:latin typeface="+mn-lt"/>
          <a:ea typeface="+mn-ea"/>
          <a:cs typeface="+mn-cs"/>
          <a:sym typeface="Arial"/>
        </a:defRPr>
      </a:lvl8pPr>
      <a:lvl9pPr marL="4497614" indent="-979714">
        <a:spcBef>
          <a:spcPts val="500"/>
        </a:spcBef>
        <a:buClr>
          <a:srgbClr val="000000"/>
        </a:buClr>
        <a:buSzPct val="171000"/>
        <a:buFont typeface="Monotype Sorts"/>
        <a:buChar char=""/>
        <a:defRPr sz="2400">
          <a:uFill>
            <a:solidFill/>
          </a:uFill>
          <a:latin typeface="+mn-lt"/>
          <a:ea typeface="+mn-ea"/>
          <a:cs typeface="+mn-cs"/>
          <a:sym typeface="Arial"/>
        </a:defRPr>
      </a:lvl9pPr>
    </p:bodyStyle>
    <p:otherStyle>
      <a:lvl1pPr algn="r">
        <a:defRPr sz="800">
          <a:solidFill>
            <a:schemeClr val="tx1"/>
          </a:solidFill>
          <a:uFill>
            <a:solidFill/>
          </a:uFill>
          <a:latin typeface="+mn-lt"/>
          <a:ea typeface="+mn-ea"/>
          <a:cs typeface="+mn-cs"/>
          <a:sym typeface="Arial"/>
        </a:defRPr>
      </a:lvl1pPr>
      <a:lvl2pPr algn="r">
        <a:defRPr sz="800">
          <a:solidFill>
            <a:schemeClr val="tx1"/>
          </a:solidFill>
          <a:uFill>
            <a:solidFill/>
          </a:uFill>
          <a:latin typeface="+mn-lt"/>
          <a:ea typeface="+mn-ea"/>
          <a:cs typeface="+mn-cs"/>
          <a:sym typeface="Arial"/>
        </a:defRPr>
      </a:lvl2pPr>
      <a:lvl3pPr algn="r">
        <a:defRPr sz="800">
          <a:solidFill>
            <a:schemeClr val="tx1"/>
          </a:solidFill>
          <a:uFill>
            <a:solidFill/>
          </a:uFill>
          <a:latin typeface="+mn-lt"/>
          <a:ea typeface="+mn-ea"/>
          <a:cs typeface="+mn-cs"/>
          <a:sym typeface="Arial"/>
        </a:defRPr>
      </a:lvl3pPr>
      <a:lvl4pPr algn="r">
        <a:defRPr sz="800">
          <a:solidFill>
            <a:schemeClr val="tx1"/>
          </a:solidFill>
          <a:uFill>
            <a:solidFill/>
          </a:uFill>
          <a:latin typeface="+mn-lt"/>
          <a:ea typeface="+mn-ea"/>
          <a:cs typeface="+mn-cs"/>
          <a:sym typeface="Arial"/>
        </a:defRPr>
      </a:lvl4pPr>
      <a:lvl5pPr algn="r">
        <a:defRPr sz="800">
          <a:solidFill>
            <a:schemeClr val="tx1"/>
          </a:solidFill>
          <a:uFill>
            <a:solidFill/>
          </a:uFill>
          <a:latin typeface="+mn-lt"/>
          <a:ea typeface="+mn-ea"/>
          <a:cs typeface="+mn-cs"/>
          <a:sym typeface="Arial"/>
        </a:defRPr>
      </a:lvl5pPr>
      <a:lvl6pPr algn="r">
        <a:defRPr sz="800">
          <a:solidFill>
            <a:schemeClr val="tx1"/>
          </a:solidFill>
          <a:uFill>
            <a:solidFill/>
          </a:uFill>
          <a:latin typeface="+mn-lt"/>
          <a:ea typeface="+mn-ea"/>
          <a:cs typeface="+mn-cs"/>
          <a:sym typeface="Arial"/>
        </a:defRPr>
      </a:lvl6pPr>
      <a:lvl7pPr algn="r">
        <a:defRPr sz="800">
          <a:solidFill>
            <a:schemeClr val="tx1"/>
          </a:solidFill>
          <a:uFill>
            <a:solidFill/>
          </a:uFill>
          <a:latin typeface="+mn-lt"/>
          <a:ea typeface="+mn-ea"/>
          <a:cs typeface="+mn-cs"/>
          <a:sym typeface="Arial"/>
        </a:defRPr>
      </a:lvl7pPr>
      <a:lvl8pPr algn="r">
        <a:defRPr sz="800">
          <a:solidFill>
            <a:schemeClr val="tx1"/>
          </a:solidFill>
          <a:uFill>
            <a:solidFill/>
          </a:uFill>
          <a:latin typeface="+mn-lt"/>
          <a:ea typeface="+mn-ea"/>
          <a:cs typeface="+mn-cs"/>
          <a:sym typeface="Arial"/>
        </a:defRPr>
      </a:lvl8pPr>
      <a:lvl9pPr algn="r">
        <a:defRPr sz="8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800">
                <a:solidFill>
                  <a:srgbClr val="FFFFFF"/>
                </a:solidFill>
                <a:uFill>
                  <a:solidFill/>
                </a:uFill>
              </a:rPr>
            </a:fld>
          </a:p>
        </p:txBody>
      </p:sp>
      <p:sp>
        <p:nvSpPr>
          <p:cNvPr id="39" name="Shape 39"/>
          <p:cNvSpPr/>
          <p:nvPr>
            <p:ph type="body" idx="1"/>
          </p:nvPr>
        </p:nvSpPr>
        <p:spPr>
          <a:xfrm>
            <a:off x="1574800" y="190500"/>
            <a:ext cx="5384800" cy="1473200"/>
          </a:xfrm>
          <a:prstGeom prst="rect">
            <a:avLst/>
          </a:prstGeom>
        </p:spPr>
        <p:txBody>
          <a:bodyPr/>
          <a:lstStyle>
            <a:lvl1pPr>
              <a:defRPr i="1"/>
            </a:lvl1pPr>
          </a:lstStyle>
          <a:p>
            <a:pPr lvl="0">
              <a:defRPr i="0" sz="1800">
                <a:solidFill>
                  <a:srgbClr val="000000"/>
                </a:solidFill>
                <a:uFillTx/>
              </a:defRPr>
            </a:pPr>
            <a:r>
              <a:rPr i="1" sz="2400">
                <a:solidFill>
                  <a:srgbClr val="FFFFFF"/>
                </a:solidFill>
                <a:uFill>
                  <a:solidFill>
                    <a:srgbClr val="FFFFFF"/>
                  </a:solidFill>
                </a:uFill>
              </a:rPr>
              <a:t>The Attitudes of Leadership</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93" name="Shape 93"/>
          <p:cNvSpPr/>
          <p:nvPr>
            <p:ph type="title"/>
          </p:nvPr>
        </p:nvSpPr>
        <p:spPr>
          <a:xfrm>
            <a:off x="228600" y="0"/>
            <a:ext cx="5524500" cy="1371600"/>
          </a:xfrm>
          <a:prstGeom prst="rect">
            <a:avLst/>
          </a:prstGeom>
        </p:spPr>
        <p:txBody>
          <a:bodyPr/>
          <a:lstStyle/>
          <a:p>
            <a:pPr lvl="0">
              <a:defRPr b="0" sz="1800">
                <a:uFillTx/>
              </a:defRPr>
            </a:pPr>
            <a:r>
              <a:rPr b="1" sz="3200">
                <a:uFill>
                  <a:solidFill/>
                </a:uFill>
              </a:rPr>
              <a:t>Foundational Attributes</a:t>
            </a:r>
          </a:p>
        </p:txBody>
      </p:sp>
      <p:sp>
        <p:nvSpPr>
          <p:cNvPr id="94" name="Shape 94"/>
          <p:cNvSpPr/>
          <p:nvPr/>
        </p:nvSpPr>
        <p:spPr>
          <a:xfrm>
            <a:off x="685800" y="4978400"/>
            <a:ext cx="8013700" cy="777429"/>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ctr"/>
          </a:lstStyle>
          <a:p>
            <a:pPr lvl="0">
              <a:defRPr sz="1800">
                <a:uFillTx/>
              </a:defRPr>
            </a:pPr>
            <a:r>
              <a:rPr sz="2400">
                <a:uFill>
                  <a:solidFill/>
                </a:uFill>
              </a:rPr>
              <a:t>100% COMMITMENT TO THE CAUSE OF JESUS CHRIST AND HIS CHURCH!</a:t>
            </a:r>
          </a:p>
        </p:txBody>
      </p:sp>
      <p:sp>
        <p:nvSpPr>
          <p:cNvPr id="95" name="Shape 95"/>
          <p:cNvSpPr/>
          <p:nvPr/>
        </p:nvSpPr>
        <p:spPr>
          <a:xfrm>
            <a:off x="685800" y="1752600"/>
            <a:ext cx="8013700" cy="602122"/>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defRPr sz="1800"/>
            </a:lvl1pPr>
          </a:lstStyle>
          <a:p>
            <a:pPr lvl="0">
              <a:defRPr>
                <a:uFillTx/>
              </a:defRPr>
            </a:pPr>
            <a:r>
              <a:rPr>
                <a:uFill>
                  <a:solidFill/>
                </a:uFill>
              </a:rPr>
              <a:t>A successful leader is one who believes his message enough to give all - time, talent, money, and even his life! </a:t>
            </a:r>
          </a:p>
        </p:txBody>
      </p:sp>
      <p:sp>
        <p:nvSpPr>
          <p:cNvPr id="96" name="Shape 96"/>
          <p:cNvSpPr/>
          <p:nvPr/>
        </p:nvSpPr>
        <p:spPr>
          <a:xfrm>
            <a:off x="685800" y="4000500"/>
            <a:ext cx="8013700" cy="622300"/>
          </a:xfrm>
          <a:prstGeom prst="rect">
            <a:avLst/>
          </a:prstGeom>
          <a:solidFill>
            <a:srgbClr val="EFEFEF"/>
          </a:solidFill>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lvl1pPr>
              <a:defRPr sz="1800"/>
            </a:lvl1pPr>
          </a:lstStyle>
          <a:p>
            <a:pPr lvl="0">
              <a:defRPr>
                <a:uFillTx/>
              </a:defRPr>
            </a:pPr>
            <a:r>
              <a:rPr>
                <a:uFill>
                  <a:solidFill/>
                </a:uFill>
              </a:rPr>
              <a:t>God is calling for a team of 100%’ers in a world of 50%’ers who will break the plain of mediocrity and change their world for God!</a:t>
            </a:r>
          </a:p>
        </p:txBody>
      </p:sp>
      <p:sp>
        <p:nvSpPr>
          <p:cNvPr id="97" name="Shape 97"/>
          <p:cNvSpPr/>
          <p:nvPr/>
        </p:nvSpPr>
        <p:spPr>
          <a:xfrm>
            <a:off x="482600" y="2730500"/>
            <a:ext cx="8216900" cy="77742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defRPr sz="1800">
                <a:uFillTx/>
              </a:defRPr>
            </a:pPr>
            <a:r>
              <a:rPr sz="2400">
                <a:uFill>
                  <a:solidFill/>
                </a:uFill>
              </a:rPr>
              <a:t>“</a:t>
            </a:r>
            <a:r>
              <a:rPr i="1" sz="2400">
                <a:uFill>
                  <a:solidFill/>
                </a:uFill>
              </a:rPr>
              <a:t>A man who hasn’t found something he is willing to die for is not fit to live.</a:t>
            </a:r>
            <a:r>
              <a:rPr sz="2400">
                <a:uFill>
                  <a:solidFill/>
                </a:uFill>
              </a:rPr>
              <a:t>” Dr. Martin Luther King, Jr.</a:t>
            </a:r>
          </a:p>
        </p:txBody>
      </p:sp>
    </p:spTree>
  </p:cSld>
  <p:clrMapOvr>
    <a:masterClrMapping/>
  </p:clrMapOvr>
  <p:transition spd="med"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droppedImage.png"/>
          <p:cNvPicPr/>
          <p:nvPr/>
        </p:nvPicPr>
        <p:blipFill>
          <a:blip r:embed="rId2">
            <a:extLst/>
          </a:blip>
          <a:stretch>
            <a:fillRect/>
          </a:stretch>
        </p:blipFill>
        <p:spPr>
          <a:xfrm>
            <a:off x="856563" y="1604159"/>
            <a:ext cx="3223118" cy="4843482"/>
          </a:xfrm>
          <a:prstGeom prst="rect">
            <a:avLst/>
          </a:prstGeom>
          <a:ln w="12700">
            <a:miter lim="400000"/>
          </a:ln>
        </p:spPr>
      </p:pic>
      <p:sp>
        <p:nvSpPr>
          <p:cNvPr id="102" name="Shape 10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03" name="Shape 103"/>
          <p:cNvSpPr/>
          <p:nvPr>
            <p:ph type="title"/>
          </p:nvPr>
        </p:nvSpPr>
        <p:spPr>
          <a:prstGeom prst="rect">
            <a:avLst/>
          </a:prstGeom>
        </p:spPr>
        <p:txBody>
          <a:bodyPr/>
          <a:lstStyle/>
          <a:p>
            <a:pPr lvl="0">
              <a:defRPr b="0" sz="1800">
                <a:uFillTx/>
              </a:defRPr>
            </a:pPr>
            <a:r>
              <a:rPr b="1" sz="3200">
                <a:uFill>
                  <a:solidFill/>
                </a:uFill>
              </a:rPr>
              <a:t>Break Time</a:t>
            </a:r>
          </a:p>
        </p:txBody>
      </p:sp>
      <p:sp>
        <p:nvSpPr>
          <p:cNvPr id="104" name="Shape 104"/>
          <p:cNvSpPr/>
          <p:nvPr>
            <p:ph type="body" idx="1"/>
          </p:nvPr>
        </p:nvSpPr>
        <p:spPr>
          <a:xfrm>
            <a:off x="4140200" y="2743200"/>
            <a:ext cx="3949700" cy="2755900"/>
          </a:xfrm>
          <a:prstGeom prst="rect">
            <a:avLst/>
          </a:prstGeom>
        </p:spPr>
        <p:txBody>
          <a:bodyPr/>
          <a:lstStyle/>
          <a:p>
            <a:pPr lvl="0" marL="0" indent="0" algn="ctr">
              <a:buSzTx/>
              <a:buNone/>
              <a:defRPr sz="1800">
                <a:uFillTx/>
              </a:defRPr>
            </a:pPr>
            <a:endParaRPr sz="2400">
              <a:uFill>
                <a:solidFill/>
              </a:uFill>
            </a:endParaRPr>
          </a:p>
          <a:p>
            <a:pPr lvl="0" marL="0" indent="0" algn="ctr">
              <a:buSzTx/>
              <a:buNone/>
              <a:defRPr sz="1800">
                <a:uFillTx/>
              </a:defRPr>
            </a:pPr>
            <a:r>
              <a:rPr sz="2400">
                <a:uFill>
                  <a:solidFill/>
                </a:uFill>
              </a:rPr>
              <a:t>Be back in </a:t>
            </a:r>
            <a:endParaRPr sz="2400">
              <a:uFill>
                <a:solidFill/>
              </a:uFill>
            </a:endParaRPr>
          </a:p>
          <a:p>
            <a:pPr lvl="0" marL="0" indent="0" algn="ctr">
              <a:buSzTx/>
              <a:buNone/>
              <a:defRPr sz="1800">
                <a:uFillTx/>
              </a:defRPr>
            </a:pPr>
            <a:r>
              <a:rPr b="1" sz="2400" u="sng">
                <a:uFill>
                  <a:solidFill/>
                </a:uFill>
              </a:rPr>
              <a:t>10</a:t>
            </a:r>
            <a:r>
              <a:rPr sz="2400">
                <a:uFill>
                  <a:solidFill/>
                </a:uFill>
              </a:rPr>
              <a:t> minutes!</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07" name="Shape 107"/>
          <p:cNvSpPr/>
          <p:nvPr>
            <p:ph type="title"/>
          </p:nvPr>
        </p:nvSpPr>
        <p:spPr>
          <a:prstGeom prst="rect">
            <a:avLst/>
          </a:prstGeom>
        </p:spPr>
        <p:txBody>
          <a:bodyPr/>
          <a:lstStyle/>
          <a:p>
            <a:pPr lvl="0">
              <a:defRPr b="0" sz="1800">
                <a:uFillTx/>
              </a:defRPr>
            </a:pPr>
            <a:r>
              <a:rPr b="1" sz="3200">
                <a:uFill>
                  <a:solidFill/>
                </a:uFill>
              </a:rPr>
              <a:t>Functional Attributes</a:t>
            </a:r>
          </a:p>
        </p:txBody>
      </p:sp>
      <p:sp>
        <p:nvSpPr>
          <p:cNvPr id="108" name="Shape 108"/>
          <p:cNvSpPr/>
          <p:nvPr>
            <p:ph type="body" idx="1"/>
          </p:nvPr>
        </p:nvSpPr>
        <p:spPr>
          <a:xfrm>
            <a:off x="685800" y="1651000"/>
            <a:ext cx="4648200" cy="4749800"/>
          </a:xfrm>
          <a:prstGeom prst="rect">
            <a:avLst/>
          </a:prstGeom>
        </p:spPr>
        <p:txBody>
          <a:bodyPr/>
          <a:lstStyle/>
          <a:p>
            <a:pPr lvl="0" marL="285750" indent="-285750">
              <a:buClrTx/>
              <a:buSzPct val="150000"/>
              <a:buFontTx/>
              <a:buChar char="•"/>
              <a:defRPr sz="1800">
                <a:uFillTx/>
              </a:defRPr>
            </a:pPr>
            <a:r>
              <a:rPr sz="2000">
                <a:uFill>
                  <a:solidFill/>
                </a:uFill>
              </a:rPr>
              <a:t>Submission to authority</a:t>
            </a:r>
            <a:endParaRPr sz="2400">
              <a:uFill>
                <a:solidFill/>
              </a:uFill>
            </a:endParaRPr>
          </a:p>
          <a:p>
            <a:pPr lvl="1">
              <a:defRPr sz="1800">
                <a:uFillTx/>
              </a:defRPr>
            </a:pPr>
            <a:r>
              <a:rPr sz="2000">
                <a:uFill>
                  <a:solidFill/>
                </a:uFill>
              </a:rPr>
              <a:t>Satan’s Original Sins</a:t>
            </a:r>
            <a:endParaRPr sz="2000">
              <a:uFill>
                <a:solidFill/>
              </a:uFill>
            </a:endParaRPr>
          </a:p>
          <a:p>
            <a:pPr lvl="2" marL="1117600" indent="-203200">
              <a:defRPr>
                <a:uFillTx/>
              </a:defRPr>
            </a:pPr>
            <a:r>
              <a:rPr b="1" sz="1600">
                <a:uFill>
                  <a:solidFill/>
                </a:uFill>
              </a:rPr>
              <a:t>Ez 28:13-17</a:t>
            </a:r>
            <a:r>
              <a:rPr sz="1600">
                <a:uFill>
                  <a:solidFill/>
                </a:uFill>
              </a:rPr>
              <a:t> He Offended God’s Holiness - Matter of Conduct - Sin</a:t>
            </a:r>
            <a:endParaRPr sz="1600">
              <a:uFill>
                <a:solidFill/>
              </a:uFill>
            </a:endParaRPr>
          </a:p>
          <a:p>
            <a:pPr lvl="2" marL="1117600" indent="-203200">
              <a:defRPr>
                <a:uFillTx/>
              </a:defRPr>
            </a:pPr>
            <a:r>
              <a:rPr b="1" sz="1600">
                <a:uFill>
                  <a:solidFill/>
                </a:uFill>
              </a:rPr>
              <a:t>Is 14:12-15</a:t>
            </a:r>
            <a:r>
              <a:rPr sz="1600">
                <a:uFill>
                  <a:solidFill/>
                </a:uFill>
              </a:rPr>
              <a:t> He Offended God’s Authority - Matter of Principle - </a:t>
            </a:r>
            <a:r>
              <a:rPr b="1" i="1" sz="1600">
                <a:uFill>
                  <a:solidFill/>
                </a:uFill>
              </a:rPr>
              <a:t>Rebellion</a:t>
            </a:r>
            <a:endParaRPr sz="1600">
              <a:uFill>
                <a:solidFill/>
              </a:uFill>
            </a:endParaRPr>
          </a:p>
          <a:p>
            <a:pPr lvl="2" marL="1117600" indent="-203200">
              <a:defRPr>
                <a:uFillTx/>
              </a:defRPr>
            </a:pPr>
            <a:r>
              <a:rPr sz="1600">
                <a:uFill>
                  <a:solidFill/>
                </a:uFill>
              </a:rPr>
              <a:t>Sinning(conduct) is easier to forgive than rebellion (principle)</a:t>
            </a:r>
            <a:endParaRPr sz="1600">
              <a:uFill>
                <a:solidFill/>
              </a:uFill>
            </a:endParaRPr>
          </a:p>
          <a:p>
            <a:pPr lvl="1">
              <a:defRPr sz="1800">
                <a:uFillTx/>
              </a:defRPr>
            </a:pPr>
            <a:r>
              <a:rPr sz="2000">
                <a:uFill>
                  <a:solidFill/>
                </a:uFill>
              </a:rPr>
              <a:t>Authority is absolutely necessary for effective leadership.</a:t>
            </a:r>
            <a:endParaRPr sz="2000">
              <a:uFill>
                <a:solidFill/>
              </a:uFill>
            </a:endParaRPr>
          </a:p>
          <a:p>
            <a:pPr lvl="2" marL="1117600" indent="-203200">
              <a:spcBef>
                <a:spcPts val="300"/>
              </a:spcBef>
              <a:defRPr>
                <a:uFillTx/>
              </a:defRPr>
            </a:pPr>
            <a:r>
              <a:rPr b="1" sz="1600">
                <a:uFill>
                  <a:solidFill/>
                </a:uFill>
              </a:rPr>
              <a:t>Matt. 7:28-29</a:t>
            </a:r>
            <a:r>
              <a:rPr sz="1600">
                <a:uFill>
                  <a:solidFill/>
                </a:uFill>
              </a:rPr>
              <a:t>, “…the crowds were astonished… for he was teaching them as one who had authority.”</a:t>
            </a:r>
          </a:p>
        </p:txBody>
      </p:sp>
      <p:pic>
        <p:nvPicPr>
          <p:cNvPr id="109" name="droppedImage.png"/>
          <p:cNvPicPr/>
          <p:nvPr/>
        </p:nvPicPr>
        <p:blipFill>
          <a:blip r:embed="rId3">
            <a:extLst/>
          </a:blip>
          <a:stretch>
            <a:fillRect/>
          </a:stretch>
        </p:blipFill>
        <p:spPr>
          <a:xfrm>
            <a:off x="5600700" y="1841500"/>
            <a:ext cx="3060700" cy="3787996"/>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08"/>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P build="whole" bldLvl="1" animBg="1" rev="0" advAuto="0" spid="109"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14" name="Shape 114"/>
          <p:cNvSpPr/>
          <p:nvPr>
            <p:ph type="title"/>
          </p:nvPr>
        </p:nvSpPr>
        <p:spPr>
          <a:prstGeom prst="rect">
            <a:avLst/>
          </a:prstGeom>
        </p:spPr>
        <p:txBody>
          <a:bodyPr/>
          <a:lstStyle/>
          <a:p>
            <a:pPr lvl="0">
              <a:defRPr b="0" sz="1800">
                <a:uFillTx/>
              </a:defRPr>
            </a:pPr>
            <a:r>
              <a:rPr b="1" sz="3200">
                <a:uFill>
                  <a:solidFill/>
                </a:uFill>
              </a:rPr>
              <a:t>Functional Attributes</a:t>
            </a:r>
          </a:p>
        </p:txBody>
      </p:sp>
      <p:sp>
        <p:nvSpPr>
          <p:cNvPr id="115" name="Shape 115"/>
          <p:cNvSpPr/>
          <p:nvPr>
            <p:ph type="body" idx="1"/>
          </p:nvPr>
        </p:nvSpPr>
        <p:spPr>
          <a:xfrm>
            <a:off x="685800" y="1651000"/>
            <a:ext cx="7924800" cy="4089400"/>
          </a:xfrm>
          <a:prstGeom prst="rect">
            <a:avLst/>
          </a:prstGeom>
        </p:spPr>
        <p:txBody>
          <a:bodyPr/>
          <a:lstStyle/>
          <a:p>
            <a:pPr lvl="0" marL="285750" indent="-285750">
              <a:buClrTx/>
              <a:buSzPct val="150000"/>
              <a:buFontTx/>
              <a:buChar char="•"/>
              <a:defRPr sz="1800">
                <a:uFillTx/>
              </a:defRPr>
            </a:pPr>
            <a:r>
              <a:rPr sz="2000">
                <a:uFill>
                  <a:solidFill/>
                </a:uFill>
              </a:rPr>
              <a:t>Submission to authority</a:t>
            </a:r>
            <a:endParaRPr sz="2400">
              <a:uFill>
                <a:solidFill/>
              </a:uFill>
            </a:endParaRPr>
          </a:p>
          <a:p>
            <a:pPr lvl="1">
              <a:defRPr sz="1800">
                <a:uFillTx/>
              </a:defRPr>
            </a:pPr>
            <a:r>
              <a:rPr sz="2000">
                <a:uFill>
                  <a:solidFill/>
                </a:uFill>
              </a:rPr>
              <a:t>Submission to authority is a prerequisite to the obtaining of authority.</a:t>
            </a:r>
            <a:endParaRPr sz="2000">
              <a:uFill>
                <a:solidFill/>
              </a:uFill>
            </a:endParaRPr>
          </a:p>
          <a:p>
            <a:pPr lvl="2" marL="1117600" indent="-203200">
              <a:spcBef>
                <a:spcPts val="300"/>
              </a:spcBef>
              <a:defRPr>
                <a:uFillTx/>
              </a:defRPr>
            </a:pPr>
            <a:r>
              <a:rPr b="1" sz="1600">
                <a:uFill>
                  <a:solidFill/>
                </a:uFill>
              </a:rPr>
              <a:t>Matt. 8:8-9</a:t>
            </a:r>
            <a:r>
              <a:rPr sz="1600">
                <a:uFill>
                  <a:solidFill/>
                </a:uFill>
              </a:rPr>
              <a:t>, “…I too am a man </a:t>
            </a:r>
            <a:r>
              <a:rPr sz="1600" u="sng">
                <a:uFill>
                  <a:solidFill/>
                </a:uFill>
              </a:rPr>
              <a:t>under</a:t>
            </a:r>
            <a:r>
              <a:rPr sz="1600">
                <a:uFill>
                  <a:solidFill/>
                </a:uFill>
              </a:rPr>
              <a:t> authority, with soldiers </a:t>
            </a:r>
            <a:r>
              <a:rPr sz="1600" u="sng">
                <a:uFill>
                  <a:solidFill/>
                </a:uFill>
              </a:rPr>
              <a:t>under</a:t>
            </a:r>
            <a:r>
              <a:rPr sz="1600">
                <a:uFill>
                  <a:solidFill/>
                </a:uFill>
              </a:rPr>
              <a:t> me.”</a:t>
            </a:r>
            <a:endParaRPr>
              <a:uFill>
                <a:solidFill/>
              </a:uFill>
            </a:endParaRPr>
          </a:p>
          <a:p>
            <a:pPr lvl="2" marL="1117600" indent="-203200">
              <a:spcBef>
                <a:spcPts val="300"/>
              </a:spcBef>
              <a:defRPr>
                <a:uFillTx/>
              </a:defRPr>
            </a:pPr>
            <a:r>
              <a:rPr sz="1600">
                <a:uFill>
                  <a:solidFill/>
                </a:uFill>
              </a:rPr>
              <a:t>As we submit to God’s authority directly and indirectly (through delegated representatives), He will give authority to us!</a:t>
            </a:r>
            <a:endParaRPr>
              <a:uFill>
                <a:solidFill/>
              </a:uFill>
            </a:endParaRPr>
          </a:p>
          <a:p>
            <a:pPr lvl="2" marL="1117600" indent="-203200">
              <a:spcBef>
                <a:spcPts val="300"/>
              </a:spcBef>
              <a:defRPr>
                <a:uFillTx/>
              </a:defRPr>
            </a:pPr>
            <a:r>
              <a:rPr b="1" sz="1600">
                <a:uFill>
                  <a:solidFill/>
                </a:uFill>
              </a:rPr>
              <a:t>Hebrews 13:17</a:t>
            </a:r>
            <a:r>
              <a:rPr sz="1600">
                <a:uFill>
                  <a:solidFill/>
                </a:uFill>
              </a:rPr>
              <a:t>, “…obey your leaders and submit to their authority.”</a:t>
            </a:r>
          </a:p>
        </p:txBody>
      </p:sp>
      <p:sp>
        <p:nvSpPr>
          <p:cNvPr id="116" name="Shape 116"/>
          <p:cNvSpPr/>
          <p:nvPr/>
        </p:nvSpPr>
        <p:spPr>
          <a:xfrm>
            <a:off x="876300" y="4254500"/>
            <a:ext cx="4330700" cy="1003300"/>
          </a:xfrm>
          <a:prstGeom prst="rect">
            <a:avLst/>
          </a:prstGeom>
          <a:solidFill>
            <a:srgbClr val="EFEFEF"/>
          </a:solidFill>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p>
            <a:pPr lvl="2" indent="0">
              <a:defRPr sz="1800">
                <a:uFillTx/>
              </a:defRPr>
            </a:pPr>
            <a:r>
              <a:rPr sz="2100">
                <a:uFill>
                  <a:solidFill/>
                </a:uFill>
              </a:rPr>
              <a:t>Because the centurion was under the authority of another, </a:t>
            </a:r>
            <a:endParaRPr sz="2100">
              <a:uFill>
                <a:solidFill/>
              </a:uFill>
            </a:endParaRPr>
          </a:p>
          <a:p>
            <a:pPr lvl="2" indent="0">
              <a:defRPr sz="1800">
                <a:uFillTx/>
              </a:defRPr>
            </a:pPr>
            <a:r>
              <a:rPr sz="2100">
                <a:uFill>
                  <a:solidFill/>
                </a:uFill>
              </a:rPr>
              <a:t>he was given his own authority!</a:t>
            </a:r>
          </a:p>
        </p:txBody>
      </p:sp>
      <p:pic>
        <p:nvPicPr>
          <p:cNvPr id="117" name="droppedImage.png"/>
          <p:cNvPicPr/>
          <p:nvPr/>
        </p:nvPicPr>
        <p:blipFill>
          <a:blip r:embed="rId3">
            <a:extLst/>
          </a:blip>
          <a:srcRect l="7573" t="30514" r="7265" b="30514"/>
          <a:stretch>
            <a:fillRect/>
          </a:stretch>
        </p:blipFill>
        <p:spPr>
          <a:xfrm>
            <a:off x="5414857" y="3721100"/>
            <a:ext cx="3517901" cy="2692400"/>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3"/>
      <p:bldP build="whole" bldLvl="1" animBg="1" rev="0" advAuto="0" spid="116" grpId="2"/>
      <p:bldP build="whole" bldLvl="1" animBg="1" rev="0" advAuto="0" spid="11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body" idx="1"/>
          </p:nvPr>
        </p:nvSpPr>
        <p:spPr>
          <a:prstGeom prst="rect">
            <a:avLst/>
          </a:prstGeom>
        </p:spPr>
        <p:txBody>
          <a:bodyPr/>
          <a:lstStyle/>
          <a:p>
            <a:pPr lvl="0">
              <a:defRPr sz="1800">
                <a:uFillTx/>
              </a:defRPr>
            </a:pPr>
            <a:r>
              <a:rPr sz="2400">
                <a:uFill>
                  <a:solidFill/>
                </a:uFill>
              </a:rPr>
              <a:t>Gossip Skit --- Take 1</a:t>
            </a:r>
            <a:endParaRPr sz="2400">
              <a:uFill>
                <a:solidFill/>
              </a:uFill>
            </a:endParaRPr>
          </a:p>
          <a:p>
            <a:pPr lvl="0">
              <a:defRPr sz="1800">
                <a:uFillTx/>
              </a:defRPr>
            </a:pPr>
            <a:endParaRPr sz="2400">
              <a:uFill>
                <a:solidFill/>
              </a:uFill>
            </a:endParaRPr>
          </a:p>
          <a:p>
            <a:pPr lvl="0">
              <a:defRPr sz="1800">
                <a:uFillTx/>
              </a:defRPr>
            </a:pPr>
            <a:r>
              <a:rPr sz="2400">
                <a:uFill>
                  <a:solidFill/>
                </a:uFill>
              </a:rPr>
              <a:t>Gossip Skit --- Take 2</a:t>
            </a:r>
          </a:p>
        </p:txBody>
      </p:sp>
      <p:sp>
        <p:nvSpPr>
          <p:cNvPr id="122" name="Shape 12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pic>
        <p:nvPicPr>
          <p:cNvPr id="123" name="droppedImage.png"/>
          <p:cNvPicPr/>
          <p:nvPr/>
        </p:nvPicPr>
        <p:blipFill>
          <a:blip r:embed="rId3">
            <a:extLst/>
          </a:blip>
          <a:stretch>
            <a:fillRect/>
          </a:stretch>
        </p:blipFill>
        <p:spPr>
          <a:xfrm>
            <a:off x="4356100" y="1993900"/>
            <a:ext cx="4305300" cy="4305300"/>
          </a:xfrm>
          <a:prstGeom prst="rect">
            <a:avLst/>
          </a:prstGeom>
          <a:ln w="12700">
            <a:miter lim="400000"/>
          </a:ln>
        </p:spPr>
      </p:pic>
      <p:sp>
        <p:nvSpPr>
          <p:cNvPr id="124" name="Shape 124"/>
          <p:cNvSpPr/>
          <p:nvPr>
            <p:ph type="title"/>
          </p:nvPr>
        </p:nvSpPr>
        <p:spPr>
          <a:xfrm>
            <a:off x="228600" y="0"/>
            <a:ext cx="5346700" cy="1371600"/>
          </a:xfrm>
          <a:prstGeom prst="rect">
            <a:avLst/>
          </a:prstGeom>
        </p:spPr>
        <p:txBody>
          <a:bodyPr/>
          <a:lstStyle/>
          <a:p>
            <a:pPr lvl="0">
              <a:defRPr b="0" sz="1800">
                <a:uFillTx/>
              </a:defRPr>
            </a:pPr>
            <a:r>
              <a:rPr b="1" sz="3200">
                <a:uFill>
                  <a:solidFill/>
                </a:uFill>
              </a:rPr>
              <a:t>Gossip challenges Spiritual Authority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1">
                                            <p:bg/>
                                          </p:spTgt>
                                        </p:tgtEl>
                                        <p:attrNameLst>
                                          <p:attrName>style.visibility</p:attrName>
                                        </p:attrNameLst>
                                      </p:cBhvr>
                                      <p:to>
                                        <p:strVal val="visible"/>
                                      </p:to>
                                    </p:set>
                                  </p:childTnLst>
                                </p:cTn>
                              </p:par>
                              <p:par>
                                <p:cTn id="11" presetClass="entr" presetSubtype="0" presetID="1" grpId="2" fill="hold">
                                  <p:stCondLst>
                                    <p:cond delay="0"/>
                                  </p:stCondLst>
                                  <p:iterate type="el" backwards="0">
                                    <p:tmAbs val="0"/>
                                  </p:iterate>
                                  <p:childTnLst>
                                    <p:set>
                                      <p:cBhvr>
                                        <p:cTn id="12" fill="hold"/>
                                        <p:tgtEl>
                                          <p:spTgt spid="121">
                                            <p:txEl>
                                              <p:pRg st="0" end="0"/>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2" fill="hold">
                                  <p:stCondLst>
                                    <p:cond delay="0"/>
                                  </p:stCondLst>
                                  <p:iterate type="el" backwards="0">
                                    <p:tmAbs val="0"/>
                                  </p:iterate>
                                  <p:childTnLst>
                                    <p:set>
                                      <p:cBhvr>
                                        <p:cTn id="15" fill="hold"/>
                                        <p:tgtEl>
                                          <p:spTgt spid="12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2" fill="hold">
                                  <p:stCondLst>
                                    <p:cond delay="0"/>
                                  </p:stCondLst>
                                  <p:iterate type="el" backwards="0">
                                    <p:tmAbs val="0"/>
                                  </p:iterate>
                                  <p:childTnLst>
                                    <p:set>
                                      <p:cBhvr>
                                        <p:cTn id="19" fill="hold"/>
                                        <p:tgtEl>
                                          <p:spTgt spid="12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P build="p" bldLvl="5" animBg="1" rev="0" advAuto="0" spid="121"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29" name="Shape 129"/>
          <p:cNvSpPr/>
          <p:nvPr>
            <p:ph type="title"/>
          </p:nvPr>
        </p:nvSpPr>
        <p:spPr>
          <a:prstGeom prst="rect">
            <a:avLst/>
          </a:prstGeom>
        </p:spPr>
        <p:txBody>
          <a:bodyPr/>
          <a:lstStyle/>
          <a:p>
            <a:pPr lvl="0">
              <a:defRPr b="0" sz="1800">
                <a:uFillTx/>
              </a:defRPr>
            </a:pPr>
            <a:r>
              <a:rPr b="1" sz="3200">
                <a:uFill>
                  <a:solidFill/>
                </a:uFill>
              </a:rPr>
              <a:t>Functional Attributes</a:t>
            </a:r>
          </a:p>
        </p:txBody>
      </p:sp>
      <p:sp>
        <p:nvSpPr>
          <p:cNvPr id="130" name="Shape 130"/>
          <p:cNvSpPr/>
          <p:nvPr>
            <p:ph type="body" idx="1"/>
          </p:nvPr>
        </p:nvSpPr>
        <p:spPr>
          <a:xfrm>
            <a:off x="685800" y="1676400"/>
            <a:ext cx="7772400" cy="2324100"/>
          </a:xfrm>
          <a:prstGeom prst="rect">
            <a:avLst/>
          </a:prstGeom>
        </p:spPr>
        <p:txBody>
          <a:bodyPr/>
          <a:lstStyle/>
          <a:p>
            <a:pPr lvl="0" marL="285750" indent="-285750">
              <a:buClrTx/>
              <a:buSzPct val="150000"/>
              <a:buFontTx/>
              <a:buChar char="•"/>
              <a:defRPr sz="1800">
                <a:uFillTx/>
              </a:defRPr>
            </a:pPr>
            <a:r>
              <a:rPr sz="2000">
                <a:uFill>
                  <a:solidFill/>
                </a:uFill>
              </a:rPr>
              <a:t>Submission to authority (Continued)</a:t>
            </a:r>
            <a:endParaRPr sz="2400">
              <a:uFill>
                <a:solidFill/>
              </a:uFill>
            </a:endParaRPr>
          </a:p>
          <a:p>
            <a:pPr lvl="1">
              <a:defRPr sz="1800">
                <a:uFillTx/>
              </a:defRPr>
            </a:pPr>
            <a:r>
              <a:rPr sz="2000">
                <a:uFill>
                  <a:solidFill/>
                </a:uFill>
              </a:rPr>
              <a:t>The results of submission to authority:</a:t>
            </a:r>
            <a:endParaRPr sz="2000">
              <a:uFill>
                <a:solidFill/>
              </a:uFill>
            </a:endParaRPr>
          </a:p>
          <a:p>
            <a:pPr lvl="2" marL="1117600" indent="-203200">
              <a:spcBef>
                <a:spcPts val="300"/>
              </a:spcBef>
              <a:defRPr>
                <a:uFillTx/>
              </a:defRPr>
            </a:pPr>
            <a:r>
              <a:rPr b="1" sz="1600">
                <a:uFill>
                  <a:solidFill/>
                </a:uFill>
              </a:rPr>
              <a:t>Luke 9:1-2</a:t>
            </a:r>
            <a:r>
              <a:rPr sz="1600">
                <a:uFill>
                  <a:solidFill/>
                </a:uFill>
              </a:rPr>
              <a:t>, “He gave them power and authority… and sent them to preach the Kingdom and to heal the sick…”</a:t>
            </a:r>
            <a:endParaRPr>
              <a:uFill>
                <a:solidFill/>
              </a:uFill>
            </a:endParaRPr>
          </a:p>
          <a:p>
            <a:pPr lvl="2" marL="1117600" indent="-203200">
              <a:spcBef>
                <a:spcPts val="300"/>
              </a:spcBef>
              <a:defRPr>
                <a:uFillTx/>
              </a:defRPr>
            </a:pPr>
            <a:r>
              <a:rPr b="1" sz="1600">
                <a:uFill>
                  <a:solidFill/>
                </a:uFill>
              </a:rPr>
              <a:t>Authority</a:t>
            </a:r>
            <a:r>
              <a:rPr sz="1600">
                <a:uFill>
                  <a:solidFill/>
                </a:uFill>
              </a:rPr>
              <a:t> – Stamp of approval</a:t>
            </a:r>
            <a:endParaRPr>
              <a:uFill>
                <a:solidFill/>
              </a:uFill>
            </a:endParaRPr>
          </a:p>
          <a:p>
            <a:pPr lvl="2" marL="1117600" indent="-203200">
              <a:spcBef>
                <a:spcPts val="300"/>
              </a:spcBef>
              <a:defRPr>
                <a:uFillTx/>
              </a:defRPr>
            </a:pPr>
            <a:r>
              <a:rPr b="1" sz="1600">
                <a:uFill>
                  <a:solidFill/>
                </a:uFill>
              </a:rPr>
              <a:t>Power</a:t>
            </a:r>
            <a:r>
              <a:rPr sz="1600">
                <a:uFill>
                  <a:solidFill/>
                </a:uFill>
              </a:rPr>
              <a:t> – where-with-all to do it!</a:t>
            </a:r>
          </a:p>
        </p:txBody>
      </p:sp>
      <p:sp>
        <p:nvSpPr>
          <p:cNvPr id="131" name="Shape 131"/>
          <p:cNvSpPr/>
          <p:nvPr/>
        </p:nvSpPr>
        <p:spPr>
          <a:xfrm>
            <a:off x="4102100" y="4102100"/>
            <a:ext cx="1054101" cy="9017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B00"/>
          </a:solidFill>
          <a:ln w="25400">
            <a:solidFill/>
            <a:miter lim="400000"/>
          </a:ln>
        </p:spPr>
        <p:txBody>
          <a:bodyPr lIns="38100" tIns="38100" rIns="38100" bIns="38100"/>
          <a:lstStyle/>
          <a:p>
            <a:pPr lvl="0"/>
          </a:p>
        </p:txBody>
      </p:sp>
      <p:sp>
        <p:nvSpPr>
          <p:cNvPr id="132" name="Shape 132"/>
          <p:cNvSpPr/>
          <p:nvPr/>
        </p:nvSpPr>
        <p:spPr>
          <a:xfrm>
            <a:off x="4318000" y="4318000"/>
            <a:ext cx="665014" cy="421829"/>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a:defRPr sz="1800">
                <a:uFillTx/>
              </a:defRPr>
            </a:pPr>
            <a:r>
              <a:rPr sz="2400">
                <a:uFill>
                  <a:solidFill/>
                </a:uFill>
              </a:rPr>
              <a:t>God</a:t>
            </a:r>
          </a:p>
        </p:txBody>
      </p:sp>
      <p:sp>
        <p:nvSpPr>
          <p:cNvPr id="133" name="Shape 133"/>
          <p:cNvSpPr/>
          <p:nvPr/>
        </p:nvSpPr>
        <p:spPr>
          <a:xfrm>
            <a:off x="2463799" y="5346700"/>
            <a:ext cx="914402" cy="6985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F900"/>
          </a:solidFill>
          <a:ln w="25400">
            <a:solidFill/>
            <a:miter lim="400000"/>
          </a:ln>
        </p:spPr>
        <p:txBody>
          <a:bodyPr lIns="38100" tIns="38100" rIns="38100" bIns="38100"/>
          <a:lstStyle/>
          <a:p>
            <a:pPr lvl="0"/>
          </a:p>
        </p:txBody>
      </p:sp>
      <p:sp>
        <p:nvSpPr>
          <p:cNvPr id="134" name="Shape 134"/>
          <p:cNvSpPr/>
          <p:nvPr/>
        </p:nvSpPr>
        <p:spPr>
          <a:xfrm>
            <a:off x="2565400" y="5537200"/>
            <a:ext cx="761976" cy="3354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sz="1800"/>
            </a:lvl1pPr>
          </a:lstStyle>
          <a:p>
            <a:pPr lvl="0">
              <a:defRPr>
                <a:uFillTx/>
              </a:defRPr>
            </a:pPr>
            <a:r>
              <a:rPr>
                <a:uFill>
                  <a:solidFill/>
                </a:uFill>
              </a:rPr>
              <a:t>Family</a:t>
            </a:r>
          </a:p>
        </p:txBody>
      </p:sp>
      <p:sp>
        <p:nvSpPr>
          <p:cNvPr id="135" name="Shape 135"/>
          <p:cNvSpPr/>
          <p:nvPr/>
        </p:nvSpPr>
        <p:spPr>
          <a:xfrm>
            <a:off x="3594099" y="5346700"/>
            <a:ext cx="914402" cy="6985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F900"/>
          </a:solidFill>
          <a:ln w="25400">
            <a:solidFill/>
            <a:miter lim="400000"/>
          </a:ln>
        </p:spPr>
        <p:txBody>
          <a:bodyPr lIns="38100" tIns="38100" rIns="38100" bIns="38100"/>
          <a:lstStyle/>
          <a:p>
            <a:pPr lvl="0"/>
          </a:p>
        </p:txBody>
      </p:sp>
      <p:sp>
        <p:nvSpPr>
          <p:cNvPr id="136" name="Shape 136"/>
          <p:cNvSpPr/>
          <p:nvPr/>
        </p:nvSpPr>
        <p:spPr>
          <a:xfrm>
            <a:off x="3759200" y="5524500"/>
            <a:ext cx="584163" cy="3354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sz="1800"/>
            </a:lvl1pPr>
          </a:lstStyle>
          <a:p>
            <a:pPr lvl="0">
              <a:defRPr>
                <a:uFillTx/>
              </a:defRPr>
            </a:pPr>
            <a:r>
              <a:rPr>
                <a:uFill>
                  <a:solidFill/>
                </a:uFill>
              </a:rPr>
              <a:t>Civic</a:t>
            </a:r>
          </a:p>
        </p:txBody>
      </p:sp>
      <p:sp>
        <p:nvSpPr>
          <p:cNvPr id="137" name="Shape 137"/>
          <p:cNvSpPr/>
          <p:nvPr/>
        </p:nvSpPr>
        <p:spPr>
          <a:xfrm>
            <a:off x="4724399" y="5346700"/>
            <a:ext cx="914402" cy="6985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F900"/>
          </a:solidFill>
          <a:ln w="25400">
            <a:solidFill/>
            <a:miter lim="400000"/>
          </a:ln>
        </p:spPr>
        <p:txBody>
          <a:bodyPr lIns="38100" tIns="38100" rIns="38100" bIns="38100"/>
          <a:lstStyle/>
          <a:p>
            <a:pPr lvl="0"/>
          </a:p>
        </p:txBody>
      </p:sp>
      <p:sp>
        <p:nvSpPr>
          <p:cNvPr id="138" name="Shape 138"/>
          <p:cNvSpPr/>
          <p:nvPr/>
        </p:nvSpPr>
        <p:spPr>
          <a:xfrm>
            <a:off x="4953000" y="5537200"/>
            <a:ext cx="457473" cy="3354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sz="1800"/>
            </a:lvl1pPr>
          </a:lstStyle>
          <a:p>
            <a:pPr lvl="0">
              <a:defRPr>
                <a:uFillTx/>
              </a:defRPr>
            </a:pPr>
            <a:r>
              <a:rPr>
                <a:uFill>
                  <a:solidFill/>
                </a:uFill>
              </a:rPr>
              <a:t>Job</a:t>
            </a:r>
          </a:p>
        </p:txBody>
      </p:sp>
      <p:sp>
        <p:nvSpPr>
          <p:cNvPr id="139" name="Shape 139"/>
          <p:cNvSpPr/>
          <p:nvPr/>
        </p:nvSpPr>
        <p:spPr>
          <a:xfrm>
            <a:off x="5854699" y="5346700"/>
            <a:ext cx="914402" cy="6985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F900"/>
          </a:solidFill>
          <a:ln w="25400">
            <a:solidFill/>
            <a:miter lim="400000"/>
          </a:ln>
        </p:spPr>
        <p:txBody>
          <a:bodyPr lIns="38100" tIns="38100" rIns="38100" bIns="38100"/>
          <a:lstStyle/>
          <a:p>
            <a:pPr lvl="0"/>
          </a:p>
        </p:txBody>
      </p:sp>
      <p:sp>
        <p:nvSpPr>
          <p:cNvPr id="140" name="Shape 140"/>
          <p:cNvSpPr/>
          <p:nvPr/>
        </p:nvSpPr>
        <p:spPr>
          <a:xfrm>
            <a:off x="5956300" y="5537200"/>
            <a:ext cx="825823" cy="3354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sz="1800"/>
            </a:lvl1pPr>
          </a:lstStyle>
          <a:p>
            <a:pPr lvl="0">
              <a:defRPr>
                <a:uFillTx/>
              </a:defRPr>
            </a:pPr>
            <a:r>
              <a:rPr>
                <a:uFill>
                  <a:solidFill/>
                </a:uFill>
              </a:rPr>
              <a:t>Church</a:t>
            </a:r>
          </a:p>
        </p:txBody>
      </p:sp>
      <p:sp>
        <p:nvSpPr>
          <p:cNvPr id="141" name="Shape 141"/>
          <p:cNvSpPr/>
          <p:nvPr/>
        </p:nvSpPr>
        <p:spPr>
          <a:xfrm>
            <a:off x="5122185" y="4772554"/>
            <a:ext cx="1185388" cy="578117"/>
          </a:xfrm>
          <a:prstGeom prst="line">
            <a:avLst/>
          </a:prstGeom>
          <a:ln w="38100">
            <a:solidFill/>
            <a:miter lim="400000"/>
          </a:ln>
        </p:spPr>
        <p:txBody>
          <a:bodyPr lIns="0" tIns="0" rIns="0" bIns="0"/>
          <a:lstStyle/>
          <a:p>
            <a:pPr lvl="0" defTabSz="457200">
              <a:buClrTx/>
              <a:defRPr sz="1200">
                <a:uFillTx/>
                <a:latin typeface="Helvetica"/>
                <a:ea typeface="Helvetica"/>
                <a:cs typeface="Helvetica"/>
                <a:sym typeface="Helvetica"/>
              </a:defRPr>
            </a:pPr>
          </a:p>
        </p:txBody>
      </p:sp>
      <p:sp>
        <p:nvSpPr>
          <p:cNvPr id="142" name="Shape 142"/>
          <p:cNvSpPr/>
          <p:nvPr/>
        </p:nvSpPr>
        <p:spPr>
          <a:xfrm>
            <a:off x="4890000" y="4966203"/>
            <a:ext cx="291735" cy="363456"/>
          </a:xfrm>
          <a:prstGeom prst="line">
            <a:avLst/>
          </a:prstGeom>
          <a:ln w="38100">
            <a:solidFill/>
            <a:miter lim="400000"/>
          </a:ln>
        </p:spPr>
        <p:txBody>
          <a:bodyPr lIns="0" tIns="0" rIns="0" bIns="0"/>
          <a:lstStyle/>
          <a:p>
            <a:pPr lvl="0" defTabSz="457200">
              <a:buClrTx/>
              <a:defRPr sz="1200">
                <a:uFillTx/>
                <a:latin typeface="Helvetica"/>
                <a:ea typeface="Helvetica"/>
                <a:cs typeface="Helvetica"/>
                <a:sym typeface="Helvetica"/>
              </a:defRPr>
            </a:pPr>
          </a:p>
        </p:txBody>
      </p:sp>
      <p:sp>
        <p:nvSpPr>
          <p:cNvPr id="143" name="Shape 143"/>
          <p:cNvSpPr/>
          <p:nvPr/>
        </p:nvSpPr>
        <p:spPr>
          <a:xfrm flipH="1">
            <a:off x="4072914" y="4955425"/>
            <a:ext cx="260565" cy="365472"/>
          </a:xfrm>
          <a:prstGeom prst="line">
            <a:avLst/>
          </a:prstGeom>
          <a:ln w="38100">
            <a:solidFill/>
            <a:miter lim="400000"/>
          </a:ln>
        </p:spPr>
        <p:txBody>
          <a:bodyPr lIns="0" tIns="0" rIns="0" bIns="0"/>
          <a:lstStyle/>
          <a:p>
            <a:pPr lvl="0" defTabSz="457200">
              <a:buClrTx/>
              <a:defRPr sz="1200">
                <a:uFillTx/>
                <a:latin typeface="Helvetica"/>
                <a:ea typeface="Helvetica"/>
                <a:cs typeface="Helvetica"/>
                <a:sym typeface="Helvetica"/>
              </a:defRPr>
            </a:pPr>
          </a:p>
        </p:txBody>
      </p:sp>
      <p:sp>
        <p:nvSpPr>
          <p:cNvPr id="144" name="Shape 144"/>
          <p:cNvSpPr/>
          <p:nvPr/>
        </p:nvSpPr>
        <p:spPr>
          <a:xfrm flipV="1">
            <a:off x="3008640" y="4716378"/>
            <a:ext cx="1107968" cy="624020"/>
          </a:xfrm>
          <a:prstGeom prst="line">
            <a:avLst/>
          </a:prstGeom>
          <a:ln w="38100">
            <a:solidFill/>
            <a:miter lim="400000"/>
          </a:ln>
        </p:spPr>
        <p:txBody>
          <a:bodyPr lIns="0" tIns="0" rIns="0" bIns="0"/>
          <a:lstStyle/>
          <a:p>
            <a:pPr lvl="0" defTabSz="457200">
              <a:buClrTx/>
              <a:defRPr sz="1200">
                <a:uFillTx/>
                <a:latin typeface="Helvetica"/>
                <a:ea typeface="Helvetica"/>
                <a:cs typeface="Helvetica"/>
                <a:sym typeface="Helvetica"/>
              </a:defRPr>
            </a:pPr>
          </a:p>
        </p:txBody>
      </p:sp>
    </p:spTree>
  </p:cSld>
  <p:clrMapOvr>
    <a:masterClrMapping/>
  </p:clrMapOvr>
  <p:transition spd="med"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49" name="Shape 149"/>
          <p:cNvSpPr/>
          <p:nvPr>
            <p:ph type="title"/>
          </p:nvPr>
        </p:nvSpPr>
        <p:spPr>
          <a:prstGeom prst="rect">
            <a:avLst/>
          </a:prstGeom>
        </p:spPr>
        <p:txBody>
          <a:bodyPr/>
          <a:lstStyle/>
          <a:p>
            <a:pPr lvl="0">
              <a:defRPr b="0" sz="1800">
                <a:uFillTx/>
              </a:defRPr>
            </a:pPr>
            <a:r>
              <a:rPr b="1" sz="3200">
                <a:uFill>
                  <a:solidFill/>
                </a:uFill>
              </a:rPr>
              <a:t>Functional Attributes</a:t>
            </a:r>
          </a:p>
        </p:txBody>
      </p:sp>
      <p:sp>
        <p:nvSpPr>
          <p:cNvPr id="150" name="Shape 150"/>
          <p:cNvSpPr/>
          <p:nvPr>
            <p:ph type="body" idx="1"/>
          </p:nvPr>
        </p:nvSpPr>
        <p:spPr>
          <a:xfrm>
            <a:off x="685800" y="1676400"/>
            <a:ext cx="7772400" cy="2921000"/>
          </a:xfrm>
          <a:prstGeom prst="rect">
            <a:avLst/>
          </a:prstGeom>
        </p:spPr>
        <p:txBody>
          <a:bodyPr/>
          <a:lstStyle/>
          <a:p>
            <a:pPr lvl="0" marL="271462" indent="-271462">
              <a:spcBef>
                <a:spcPts val="400"/>
              </a:spcBef>
              <a:buClrTx/>
              <a:buSzPct val="150000"/>
              <a:buFontTx/>
              <a:buChar char="•"/>
              <a:defRPr sz="1800">
                <a:uFillTx/>
              </a:defRPr>
            </a:pPr>
            <a:r>
              <a:rPr sz="1900">
                <a:uFill>
                  <a:solidFill/>
                </a:uFill>
              </a:rPr>
              <a:t>Servant’s heart</a:t>
            </a:r>
            <a:endParaRPr sz="2400">
              <a:uFill>
                <a:solidFill/>
              </a:uFill>
            </a:endParaRPr>
          </a:p>
          <a:p>
            <a:pPr lvl="1">
              <a:defRPr sz="1800">
                <a:uFillTx/>
              </a:defRPr>
            </a:pPr>
            <a:r>
              <a:rPr b="1" sz="2000">
                <a:uFill>
                  <a:solidFill/>
                </a:uFill>
              </a:rPr>
              <a:t>Luke 22:24-27</a:t>
            </a:r>
            <a:r>
              <a:rPr sz="2000">
                <a:uFill>
                  <a:solidFill/>
                </a:uFill>
              </a:rPr>
              <a:t>, “I am among you as one who </a:t>
            </a:r>
            <a:r>
              <a:rPr sz="2000" u="sng">
                <a:uFill>
                  <a:solidFill/>
                </a:uFill>
              </a:rPr>
              <a:t>serves</a:t>
            </a:r>
            <a:r>
              <a:rPr sz="2000">
                <a:uFill>
                  <a:solidFill/>
                </a:uFill>
              </a:rPr>
              <a:t>…”</a:t>
            </a:r>
            <a:endParaRPr sz="2000">
              <a:uFill>
                <a:solidFill/>
              </a:uFill>
            </a:endParaRPr>
          </a:p>
          <a:p>
            <a:pPr lvl="1">
              <a:defRPr sz="1800">
                <a:uFillTx/>
              </a:defRPr>
            </a:pPr>
            <a:r>
              <a:rPr b="1" sz="2000">
                <a:uFill>
                  <a:solidFill/>
                </a:uFill>
              </a:rPr>
              <a:t>Matt. 20:27</a:t>
            </a:r>
            <a:r>
              <a:rPr sz="2000">
                <a:uFill>
                  <a:solidFill/>
                </a:uFill>
              </a:rPr>
              <a:t>, “Whoever will be greatest… be the servant.”</a:t>
            </a:r>
            <a:endParaRPr sz="2000">
              <a:uFill>
                <a:solidFill/>
              </a:uFill>
            </a:endParaRPr>
          </a:p>
          <a:p>
            <a:pPr lvl="1">
              <a:defRPr sz="1800">
                <a:uFillTx/>
              </a:defRPr>
            </a:pPr>
            <a:r>
              <a:rPr b="1" sz="2000">
                <a:uFill>
                  <a:solidFill/>
                </a:uFill>
              </a:rPr>
              <a:t>Philippians 2:3</a:t>
            </a:r>
            <a:r>
              <a:rPr sz="2000">
                <a:uFill>
                  <a:solidFill/>
                </a:uFill>
              </a:rPr>
              <a:t>, </a:t>
            </a:r>
            <a:r>
              <a:rPr sz="2000">
                <a:uFill>
                  <a:solidFill/>
                </a:uFill>
              </a:rPr>
              <a:t>“...</a:t>
            </a:r>
            <a:r>
              <a:rPr sz="2000">
                <a:uFill>
                  <a:solidFill/>
                </a:uFill>
                <a:latin typeface="Verdana"/>
                <a:ea typeface="Verdana"/>
                <a:cs typeface="Verdana"/>
                <a:sym typeface="Verdana"/>
              </a:rPr>
              <a:t>count others more significant than yourselves.”</a:t>
            </a:r>
          </a:p>
        </p:txBody>
      </p:sp>
      <p:sp>
        <p:nvSpPr>
          <p:cNvPr id="151" name="Shape 151"/>
          <p:cNvSpPr/>
          <p:nvPr/>
        </p:nvSpPr>
        <p:spPr>
          <a:xfrm>
            <a:off x="596900" y="4165600"/>
            <a:ext cx="4114800" cy="1612900"/>
          </a:xfrm>
          <a:prstGeom prst="rect">
            <a:avLst/>
          </a:prstGeom>
          <a:solidFill>
            <a:srgbClr val="EFEFEF"/>
          </a:solidFill>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p>
            <a:pPr lvl="2" indent="0">
              <a:defRPr sz="1800">
                <a:uFillTx/>
              </a:defRPr>
            </a:pPr>
            <a:r>
              <a:rPr sz="2100">
                <a:uFill>
                  <a:solidFill/>
                </a:uFill>
              </a:rPr>
              <a:t>Don’t make it HARD for others to ask you to serve or to help out. </a:t>
            </a:r>
            <a:endParaRPr sz="2100">
              <a:uFill>
                <a:solidFill/>
              </a:uFill>
            </a:endParaRPr>
          </a:p>
          <a:p>
            <a:pPr lvl="2" indent="0">
              <a:defRPr sz="1800">
                <a:uFillTx/>
              </a:defRPr>
            </a:pPr>
            <a:endParaRPr sz="2100">
              <a:uFill>
                <a:solidFill/>
              </a:uFill>
            </a:endParaRPr>
          </a:p>
          <a:p>
            <a:pPr lvl="2" indent="0" algn="ctr">
              <a:defRPr sz="1800">
                <a:uFillTx/>
              </a:defRPr>
            </a:pPr>
            <a:r>
              <a:rPr sz="2100">
                <a:uFill>
                  <a:solidFill/>
                </a:uFill>
              </a:rPr>
              <a:t>WHY DO THEY EVEN HAVE TO ASK YOU?</a:t>
            </a:r>
          </a:p>
        </p:txBody>
      </p:sp>
      <p:pic>
        <p:nvPicPr>
          <p:cNvPr id="152" name="droppedImage.png"/>
          <p:cNvPicPr/>
          <p:nvPr/>
        </p:nvPicPr>
        <p:blipFill>
          <a:blip r:embed="rId3">
            <a:extLst/>
          </a:blip>
          <a:stretch>
            <a:fillRect/>
          </a:stretch>
        </p:blipFill>
        <p:spPr>
          <a:xfrm>
            <a:off x="5918200" y="3232182"/>
            <a:ext cx="2365078" cy="3073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flip dir="r"/>
      </p:transition>
    </mc:Choice>
    <mc:Fallback>
      <p:transition xmlns:p14="http://schemas.microsoft.com/office/powerpoint/2010/main" spd="med" advClick="1">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9" grpId="2" fill="hold">
                                  <p:stCondLst>
                                    <p:cond delay="0"/>
                                  </p:stCondLst>
                                  <p:iterate type="lt" backwards="0">
                                    <p:tmAbs val="0"/>
                                  </p:iterate>
                                  <p:childTnLst>
                                    <p:set>
                                      <p:cBhvr>
                                        <p:cTn id="10" fill="hold"/>
                                        <p:tgtEl>
                                          <p:spTgt spid="151"/>
                                        </p:tgtEl>
                                        <p:attrNameLst>
                                          <p:attrName>style.visibility</p:attrName>
                                        </p:attrNameLst>
                                      </p:cBhvr>
                                      <p:to>
                                        <p:strVal val="visible"/>
                                      </p:to>
                                    </p:set>
                                    <p:animEffect filter="dissolve" transition="in">
                                      <p:cBhvr>
                                        <p:cTn id="11" dur="1000"/>
                                        <p:tgtEl>
                                          <p:spTgt spid="151"/>
                                        </p:tgtEl>
                                      </p:cBhvr>
                                    </p:animEffect>
                                  </p:childTnLst>
                                </p:cTn>
                              </p:par>
                            </p:childTnLst>
                          </p:cTn>
                        </p:par>
                        <p:par>
                          <p:cTn id="12" fill="hold">
                            <p:stCondLst>
                              <p:cond delay="1000"/>
                            </p:stCondLst>
                            <p:childTnLst>
                              <p:par>
                                <p:cTn id="13" nodeType="afterEffect" presetClass="entr" presetSubtype="0" presetID="1" grpId="3" fill="hold">
                                  <p:stCondLst>
                                    <p:cond delay="0"/>
                                  </p:stCondLst>
                                  <p:iterate type="el" backwards="0">
                                    <p:tmAbs val="0"/>
                                  </p:iterate>
                                  <p:childTnLst>
                                    <p:set>
                                      <p:cBhvr>
                                        <p:cTn id="14" fill="hold"/>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3"/>
      <p:bldP build="whole" bldLvl="1" animBg="1" rev="0" advAuto="0" spid="151" grpId="2"/>
      <p:bldP build="whole" bldLvl="1" animBg="1" rev="0" advAuto="0" spid="15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droppedImage-filtered.png"/>
          <p:cNvPicPr/>
          <p:nvPr/>
        </p:nvPicPr>
        <p:blipFill>
          <a:blip r:embed="rId3">
            <a:extLst/>
          </a:blip>
          <a:stretch>
            <a:fillRect/>
          </a:stretch>
        </p:blipFill>
        <p:spPr>
          <a:xfrm>
            <a:off x="-12700" y="-419100"/>
            <a:ext cx="9207500" cy="6896738"/>
          </a:xfrm>
          <a:prstGeom prst="rect">
            <a:avLst/>
          </a:prstGeom>
          <a:ln w="12700">
            <a:miter lim="400000"/>
          </a:ln>
        </p:spPr>
      </p:pic>
      <p:sp>
        <p:nvSpPr>
          <p:cNvPr id="157" name="Shape 157"/>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58" name="Shape 158"/>
          <p:cNvSpPr/>
          <p:nvPr>
            <p:ph type="title"/>
          </p:nvPr>
        </p:nvSpPr>
        <p:spPr>
          <a:prstGeom prst="rect">
            <a:avLst/>
          </a:prstGeom>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3200">
                <a:solidFill>
                  <a:srgbClr val="FFFFFF"/>
                </a:solidFill>
                <a:uFill>
                  <a:solidFill>
                    <a:srgbClr val="FFFFFF"/>
                  </a:solidFill>
                </a:uFill>
              </a:rPr>
              <a:t>Functional Attributes</a:t>
            </a:r>
          </a:p>
        </p:txBody>
      </p:sp>
      <p:sp>
        <p:nvSpPr>
          <p:cNvPr id="159" name="Shape 159"/>
          <p:cNvSpPr/>
          <p:nvPr>
            <p:ph type="body" idx="1"/>
          </p:nvPr>
        </p:nvSpPr>
        <p:spPr>
          <a:xfrm>
            <a:off x="675204" y="1638300"/>
            <a:ext cx="7772401" cy="3302000"/>
          </a:xfrm>
          <a:prstGeom prst="rect">
            <a:avLst/>
          </a:prstGeom>
        </p:spPr>
        <p:txBody>
          <a:bodyPr/>
          <a:lstStyle/>
          <a:p>
            <a:pPr lvl="0" marL="271462" indent="-271462">
              <a:spcBef>
                <a:spcPts val="400"/>
              </a:spcBef>
              <a:buClrTx/>
              <a:buSzPct val="150000"/>
              <a:buFontTx/>
              <a:buChar char="•"/>
              <a:defRPr sz="1800">
                <a:uFillTx/>
              </a:defRPr>
            </a:pPr>
            <a:r>
              <a:rPr sz="1900">
                <a:solidFill>
                  <a:srgbClr val="FFFFFF"/>
                </a:solidFill>
                <a:effectLst>
                  <a:outerShdw sx="100000" sy="100000" kx="0" ky="0" algn="b" rotWithShape="0" blurRad="127000" dist="76200" dir="2700000">
                    <a:srgbClr val="000000">
                      <a:alpha val="75000"/>
                    </a:srgbClr>
                  </a:outerShdw>
                </a:effectLst>
                <a:uFill>
                  <a:solidFill>
                    <a:srgbClr val="FFFFFF"/>
                  </a:solidFill>
                </a:uFill>
              </a:rPr>
              <a:t>Humility/Dependence on God</a:t>
            </a:r>
            <a:endParaRPr sz="24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marL="700087" indent="-242887">
              <a:buClrTx/>
              <a:defRPr sz="1800">
                <a:uFillTx/>
              </a:defRPr>
            </a:pPr>
            <a:r>
              <a:rPr b="1" sz="1700">
                <a:solidFill>
                  <a:srgbClr val="FFFFFF"/>
                </a:solidFill>
                <a:effectLst>
                  <a:outerShdw sx="100000" sy="100000" kx="0" ky="0" algn="b" rotWithShape="0" blurRad="127000" dist="76200" dir="2700000">
                    <a:srgbClr val="000000">
                      <a:alpha val="75000"/>
                    </a:srgbClr>
                  </a:outerShdw>
                </a:effectLst>
                <a:uFill>
                  <a:solidFill>
                    <a:srgbClr val="FFFFFF"/>
                  </a:solidFill>
                </a:uFill>
              </a:rPr>
              <a:t>Matt. 18:1-4</a:t>
            </a:r>
            <a:r>
              <a:rPr sz="1700">
                <a:solidFill>
                  <a:srgbClr val="FFFFFF"/>
                </a:solidFill>
                <a:effectLst>
                  <a:outerShdw sx="100000" sy="100000" kx="0" ky="0" algn="b" rotWithShape="0" blurRad="127000" dist="76200" dir="2700000">
                    <a:srgbClr val="000000">
                      <a:alpha val="75000"/>
                    </a:srgbClr>
                  </a:outerShdw>
                </a:effectLst>
                <a:uFill>
                  <a:solidFill>
                    <a:srgbClr val="FFFFFF"/>
                  </a:solidFill>
                </a:uFill>
              </a:rPr>
              <a:t>, “whoever humbles himself… is the greatest.”</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2">
              <a:spcBef>
                <a:spcPts val="300"/>
              </a:spcBef>
              <a:buClrTx/>
              <a:defRPr>
                <a:uFillTx/>
              </a:defRPr>
            </a:pPr>
            <a:endParaRPr sz="13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2" marL="2514600">
              <a:buClrTx/>
              <a:defRPr>
                <a:uFillTx/>
              </a:defRPr>
            </a:pPr>
            <a:endParaRPr>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endParaRPr sz="17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marL="700087" indent="-242887">
              <a:buClrTx/>
              <a:defRPr sz="1800">
                <a:uFillTx/>
              </a:defRPr>
            </a:pPr>
            <a:r>
              <a:rPr b="1" sz="1700">
                <a:solidFill>
                  <a:srgbClr val="FFFFFF"/>
                </a:solidFill>
                <a:effectLst>
                  <a:outerShdw sx="100000" sy="100000" kx="0" ky="0" algn="b" rotWithShape="0" blurRad="127000" dist="76200" dir="2700000">
                    <a:srgbClr val="000000">
                      <a:alpha val="75000"/>
                    </a:srgbClr>
                  </a:outerShdw>
                </a:effectLst>
                <a:uFill>
                  <a:solidFill>
                    <a:srgbClr val="FFFFFF"/>
                  </a:solidFill>
                </a:uFill>
              </a:rPr>
              <a:t>Hebrews 2:13</a:t>
            </a:r>
            <a:r>
              <a:rPr sz="1700">
                <a:solidFill>
                  <a:srgbClr val="FFFFFF"/>
                </a:solidFill>
                <a:effectLst>
                  <a:outerShdw sx="100000" sy="100000" kx="0" ky="0" algn="b" rotWithShape="0" blurRad="127000" dist="76200" dir="2700000">
                    <a:srgbClr val="000000">
                      <a:alpha val="75000"/>
                    </a:srgbClr>
                  </a:outerShdw>
                </a:effectLst>
                <a:uFill>
                  <a:solidFill>
                    <a:srgbClr val="FFFFFF"/>
                  </a:solidFill>
                </a:uFill>
              </a:rPr>
              <a:t>, “…I will put my trust in Him.”</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marL="700087" indent="-242887">
              <a:buClrTx/>
              <a:defRPr sz="1800">
                <a:uFillTx/>
              </a:defRPr>
            </a:pPr>
            <a:r>
              <a:rPr b="1" sz="1700">
                <a:solidFill>
                  <a:srgbClr val="FFFFFF"/>
                </a:solidFill>
                <a:effectLst>
                  <a:outerShdw sx="100000" sy="100000" kx="0" ky="0" algn="b" rotWithShape="0" blurRad="127000" dist="76200" dir="2700000">
                    <a:srgbClr val="000000">
                      <a:alpha val="75000"/>
                    </a:srgbClr>
                  </a:outerShdw>
                </a:effectLst>
                <a:uFill>
                  <a:solidFill>
                    <a:srgbClr val="FFFFFF"/>
                  </a:solidFill>
                </a:uFill>
              </a:rPr>
              <a:t>Zech. 4:6</a:t>
            </a:r>
            <a:r>
              <a:rPr sz="1700">
                <a:solidFill>
                  <a:srgbClr val="FFFFFF"/>
                </a:solidFill>
                <a:effectLst>
                  <a:outerShdw sx="100000" sy="100000" kx="0" ky="0" algn="b" rotWithShape="0" blurRad="127000" dist="76200" dir="2700000">
                    <a:srgbClr val="000000">
                      <a:alpha val="75000"/>
                    </a:srgbClr>
                  </a:outerShdw>
                </a:effectLst>
                <a:uFill>
                  <a:solidFill>
                    <a:srgbClr val="FFFFFF"/>
                  </a:solidFill>
                </a:uFill>
              </a:rPr>
              <a:t>, “It’s not by might, nor by power, but by my Spirit.”</a:t>
            </a:r>
          </a:p>
        </p:txBody>
      </p:sp>
      <p:sp>
        <p:nvSpPr>
          <p:cNvPr id="160" name="Shape 160"/>
          <p:cNvSpPr/>
          <p:nvPr/>
        </p:nvSpPr>
        <p:spPr>
          <a:xfrm>
            <a:off x="1765300" y="2501900"/>
            <a:ext cx="3822700" cy="393700"/>
          </a:xfrm>
          <a:prstGeom prst="rect">
            <a:avLst/>
          </a:prstGeom>
          <a:solidFill>
            <a:srgbClr val="EFEFEF"/>
          </a:solidFill>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p>
            <a:pPr lvl="2" indent="0">
              <a:defRPr sz="1800">
                <a:uFillTx/>
              </a:defRPr>
            </a:pPr>
            <a:r>
              <a:rPr sz="2100">
                <a:uFill>
                  <a:solidFill/>
                </a:uFill>
              </a:rPr>
              <a:t>Humility before God and men!</a:t>
            </a:r>
          </a:p>
        </p:txBody>
      </p:sp>
      <p:sp>
        <p:nvSpPr>
          <p:cNvPr id="161" name="Shape 161"/>
          <p:cNvSpPr/>
          <p:nvPr/>
        </p:nvSpPr>
        <p:spPr>
          <a:xfrm>
            <a:off x="444500" y="4559300"/>
            <a:ext cx="8255000" cy="1308100"/>
          </a:xfrm>
          <a:prstGeom prst="rect">
            <a:avLst/>
          </a:prstGeom>
          <a:solidFill>
            <a:srgbClr val="EFEFEF"/>
          </a:solidFill>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p>
            <a:pPr lvl="2" indent="0">
              <a:defRPr sz="1800">
                <a:uFillTx/>
              </a:defRPr>
            </a:pPr>
            <a:r>
              <a:rPr b="1" sz="2100">
                <a:uFill>
                  <a:solidFill/>
                </a:uFill>
              </a:rPr>
              <a:t>Humility</a:t>
            </a:r>
            <a:r>
              <a:rPr sz="2100">
                <a:uFill>
                  <a:solidFill/>
                </a:uFill>
              </a:rPr>
              <a:t> - Recognition that </a:t>
            </a:r>
            <a:r>
              <a:rPr sz="2100" u="sng">
                <a:uFill>
                  <a:solidFill/>
                </a:uFill>
              </a:rPr>
              <a:t>all</a:t>
            </a:r>
            <a:r>
              <a:rPr sz="2100">
                <a:uFill>
                  <a:solidFill/>
                </a:uFill>
              </a:rPr>
              <a:t> I am, </a:t>
            </a:r>
            <a:r>
              <a:rPr sz="2100" u="sng">
                <a:uFill>
                  <a:solidFill/>
                </a:uFill>
              </a:rPr>
              <a:t>all</a:t>
            </a:r>
            <a:r>
              <a:rPr sz="2100">
                <a:uFill>
                  <a:solidFill/>
                </a:uFill>
              </a:rPr>
              <a:t> I have, </a:t>
            </a:r>
            <a:r>
              <a:rPr sz="2100" u="sng">
                <a:uFill>
                  <a:solidFill/>
                </a:uFill>
              </a:rPr>
              <a:t>all</a:t>
            </a:r>
            <a:r>
              <a:rPr sz="2100">
                <a:uFill>
                  <a:solidFill/>
                </a:uFill>
              </a:rPr>
              <a:t> I can do is a gift from God. </a:t>
            </a:r>
            <a:endParaRPr sz="2100">
              <a:uFill>
                <a:solidFill/>
              </a:uFill>
            </a:endParaRPr>
          </a:p>
          <a:p>
            <a:pPr lvl="2" indent="0">
              <a:defRPr sz="1800">
                <a:uFillTx/>
              </a:defRPr>
            </a:pPr>
            <a:endParaRPr sz="2100">
              <a:uFill>
                <a:solidFill/>
              </a:uFill>
            </a:endParaRPr>
          </a:p>
          <a:p>
            <a:pPr lvl="2" indent="0">
              <a:defRPr sz="1800">
                <a:uFillTx/>
              </a:defRPr>
            </a:pPr>
            <a:r>
              <a:rPr sz="2100">
                <a:uFill>
                  <a:solidFill/>
                </a:uFill>
              </a:rPr>
              <a:t>This leaves no room for pride and no room for self deprecation.</a:t>
            </a:r>
          </a:p>
        </p:txBody>
      </p:sp>
    </p:spTree>
  </p:cSld>
  <p:clrMapOvr>
    <a:masterClrMapping/>
  </p:clrMapOvr>
  <mc:AlternateContent xmlns:mc="http://schemas.openxmlformats.org/markup-compatibility/2006">
    <mc:Choice xmlns:p14="http://schemas.microsoft.com/office/powerpoint/2010/main" Requires="p14">
      <p:transition spd="med" advClick="1">
        <p14:flip dir="r"/>
      </p:transition>
    </mc:Choice>
    <mc:Fallback>
      <p:transition xmlns:p14="http://schemas.microsoft.com/office/powerpoint/2010/main" spd="med" advClick="1">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5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59">
                                            <p:txEl>
                                              <p:pRg st="0" end="0"/>
                                            </p:txEl>
                                          </p:spTgt>
                                        </p:tgtEl>
                                        <p:attrNameLst>
                                          <p:attrName>style.visibility</p:attrName>
                                        </p:attrNameLst>
                                      </p:cBhvr>
                                      <p:to>
                                        <p:strVal val="visible"/>
                                      </p:to>
                                    </p:set>
                                  </p:childTnLst>
                                </p:cTn>
                              </p:par>
                              <p:par>
                                <p:cTn id="9" presetClass="entr" presetSubtype="0" presetID="1" grpId="1" fill="hold">
                                  <p:stCondLst>
                                    <p:cond delay="0"/>
                                  </p:stCondLst>
                                  <p:iterate type="el" backwards="0">
                                    <p:tmAbs val="0"/>
                                  </p:iterate>
                                  <p:childTnLst>
                                    <p:set>
                                      <p:cBhvr>
                                        <p:cTn id="10" fill="hold"/>
                                        <p:tgtEl>
                                          <p:spTgt spid="159">
                                            <p:txEl>
                                              <p:pRg st="1" end="1"/>
                                            </p:txEl>
                                          </p:spTgt>
                                        </p:tgtEl>
                                        <p:attrNameLst>
                                          <p:attrName>style.visibility</p:attrName>
                                        </p:attrNameLst>
                                      </p:cBhvr>
                                      <p:to>
                                        <p:strVal val="visible"/>
                                      </p:to>
                                    </p:set>
                                  </p:childTnLst>
                                </p:cTn>
                              </p:par>
                              <p:par>
                                <p:cTn id="11" presetClass="entr" presetSubtype="0" presetID="1" grpId="1" fill="hold">
                                  <p:stCondLst>
                                    <p:cond delay="0"/>
                                  </p:stCondLst>
                                  <p:iterate type="el" backwards="0">
                                    <p:tmAbs val="0"/>
                                  </p:iterate>
                                  <p:childTnLst>
                                    <p:set>
                                      <p:cBhvr>
                                        <p:cTn id="12" fill="hold"/>
                                        <p:tgtEl>
                                          <p:spTgt spid="159">
                                            <p:txEl>
                                              <p:pRg st="2" end="2"/>
                                            </p:txEl>
                                          </p:spTgt>
                                        </p:tgtEl>
                                        <p:attrNameLst>
                                          <p:attrName>style.visibility</p:attrName>
                                        </p:attrNameLst>
                                      </p:cBhvr>
                                      <p:to>
                                        <p:strVal val="visible"/>
                                      </p:to>
                                    </p:set>
                                  </p:childTnLst>
                                </p:cTn>
                              </p:par>
                              <p:par>
                                <p:cTn id="13" presetClass="entr" presetSubtype="0" presetID="1" grpId="1" fill="hold">
                                  <p:stCondLst>
                                    <p:cond delay="0"/>
                                  </p:stCondLst>
                                  <p:iterate type="el" backwards="0">
                                    <p:tmAbs val="0"/>
                                  </p:iterate>
                                  <p:childTnLst>
                                    <p:set>
                                      <p:cBhvr>
                                        <p:cTn id="14" fill="hold"/>
                                        <p:tgtEl>
                                          <p:spTgt spid="159">
                                            <p:txEl>
                                              <p:pRg st="3" end="3"/>
                                            </p:txEl>
                                          </p:spTgt>
                                        </p:tgtEl>
                                        <p:attrNameLst>
                                          <p:attrName>style.visibility</p:attrName>
                                        </p:attrNameLst>
                                      </p:cBhvr>
                                      <p:to>
                                        <p:strVal val="visible"/>
                                      </p:to>
                                    </p:set>
                                  </p:childTnLst>
                                </p:cTn>
                              </p:par>
                              <p:par>
                                <p:cTn id="15" presetClass="entr" presetSubtype="0" presetID="1" grpId="1" fill="hold">
                                  <p:stCondLst>
                                    <p:cond delay="0"/>
                                  </p:stCondLst>
                                  <p:iterate type="el" backwards="0">
                                    <p:tmAbs val="0"/>
                                  </p:iterate>
                                  <p:childTnLst>
                                    <p:set>
                                      <p:cBhvr>
                                        <p:cTn id="16" fill="hold"/>
                                        <p:tgtEl>
                                          <p:spTgt spid="159">
                                            <p:txEl>
                                              <p:pRg st="4" end="4"/>
                                            </p:txEl>
                                          </p:spTgt>
                                        </p:tgtEl>
                                        <p:attrNameLst>
                                          <p:attrName>style.visibility</p:attrName>
                                        </p:attrNameLst>
                                      </p:cBhvr>
                                      <p:to>
                                        <p:strVal val="visible"/>
                                      </p:to>
                                    </p:set>
                                  </p:childTnLst>
                                </p:cTn>
                              </p:par>
                              <p:par>
                                <p:cTn id="17" presetClass="entr" presetSubtype="0" presetID="1" grpId="1" fill="hold">
                                  <p:stCondLst>
                                    <p:cond delay="0"/>
                                  </p:stCondLst>
                                  <p:iterate type="el" backwards="0">
                                    <p:tmAbs val="0"/>
                                  </p:iterate>
                                  <p:childTnLst>
                                    <p:set>
                                      <p:cBhvr>
                                        <p:cTn id="18" fill="hold"/>
                                        <p:tgtEl>
                                          <p:spTgt spid="159">
                                            <p:txEl>
                                              <p:pRg st="5" end="5"/>
                                            </p:txEl>
                                          </p:spTgt>
                                        </p:tgtEl>
                                        <p:attrNameLst>
                                          <p:attrName>style.visibility</p:attrName>
                                        </p:attrNameLst>
                                      </p:cBhvr>
                                      <p:to>
                                        <p:strVal val="visible"/>
                                      </p:to>
                                    </p:set>
                                  </p:childTnLst>
                                </p:cTn>
                              </p:par>
                              <p:par>
                                <p:cTn id="19" presetClass="entr" presetSubtype="0" presetID="1" grpId="1" fill="hold">
                                  <p:stCondLst>
                                    <p:cond delay="0"/>
                                  </p:stCondLst>
                                  <p:iterate type="el" backwards="0">
                                    <p:tmAbs val="0"/>
                                  </p:iterate>
                                  <p:childTnLst>
                                    <p:set>
                                      <p:cBhvr>
                                        <p:cTn id="20" fill="hold"/>
                                        <p:tgtEl>
                                          <p:spTgt spid="159">
                                            <p:txEl>
                                              <p:pRg st="6" end="6"/>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1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9" grpId="3" fill="hold">
                                  <p:stCondLst>
                                    <p:cond delay="0"/>
                                  </p:stCondLst>
                                  <p:iterate type="el" backwards="0">
                                    <p:tmAbs val="0"/>
                                  </p:iterate>
                                  <p:childTnLst>
                                    <p:set>
                                      <p:cBhvr>
                                        <p:cTn id="27" fill="hold"/>
                                        <p:tgtEl>
                                          <p:spTgt spid="161"/>
                                        </p:tgtEl>
                                        <p:attrNameLst>
                                          <p:attrName>style.visibility</p:attrName>
                                        </p:attrNameLst>
                                      </p:cBhvr>
                                      <p:to>
                                        <p:strVal val="visible"/>
                                      </p:to>
                                    </p:set>
                                    <p:animEffect filter="dissolve" transition="in">
                                      <p:cBhvr>
                                        <p:cTn id="28"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3"/>
      <p:bldP build="p" bldLvl="1" animBg="1" rev="0" advAuto="0" spid="159" grpId="1"/>
      <p:bldP build="whole" bldLvl="1" animBg="1" rev="0" advAuto="0" spid="160"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GG-08.png"/>
          <p:cNvPicPr/>
          <p:nvPr/>
        </p:nvPicPr>
        <p:blipFill>
          <a:blip r:embed="rId2">
            <a:extLst/>
          </a:blip>
          <a:stretch>
            <a:fillRect/>
          </a:stretch>
        </p:blipFill>
        <p:spPr>
          <a:xfrm>
            <a:off x="5613400" y="2108200"/>
            <a:ext cx="3022601" cy="1079500"/>
          </a:xfrm>
          <a:prstGeom prst="rect">
            <a:avLst/>
          </a:prstGeom>
          <a:ln w="12700">
            <a:miter lim="400000"/>
          </a:ln>
        </p:spPr>
      </p:pic>
      <p:sp>
        <p:nvSpPr>
          <p:cNvPr id="166" name="Shape 166"/>
          <p:cNvSpPr/>
          <p:nvPr>
            <p:ph type="title"/>
          </p:nvPr>
        </p:nvSpPr>
        <p:spPr>
          <a:prstGeom prst="rect">
            <a:avLst/>
          </a:prstGeom>
        </p:spPr>
        <p:txBody>
          <a:bodyPr/>
          <a:lstStyle/>
          <a:p>
            <a:pPr lvl="0">
              <a:defRPr b="0" sz="1800">
                <a:uFillTx/>
              </a:defRPr>
            </a:pPr>
            <a:r>
              <a:rPr b="1" sz="3200">
                <a:uFill>
                  <a:solidFill/>
                </a:uFill>
              </a:rPr>
              <a:t>What is a Growth Group?</a:t>
            </a:r>
          </a:p>
        </p:txBody>
      </p:sp>
      <p:sp>
        <p:nvSpPr>
          <p:cNvPr id="167" name="Shape 167"/>
          <p:cNvSpPr/>
          <p:nvPr>
            <p:ph type="body" idx="1"/>
          </p:nvPr>
        </p:nvSpPr>
        <p:spPr>
          <a:xfrm>
            <a:off x="685800" y="1587500"/>
            <a:ext cx="7772400" cy="5054600"/>
          </a:xfrm>
          <a:prstGeom prst="rect">
            <a:avLst/>
          </a:prstGeom>
        </p:spPr>
        <p:txBody>
          <a:bodyPr lIns="12700" tIns="12700" rIns="12700" bIns="12700"/>
          <a:lstStyle/>
          <a:p>
            <a:pPr lvl="0" marL="0" indent="0" defTabSz="457200">
              <a:lnSpc>
                <a:spcPts val="2200"/>
              </a:lnSpc>
              <a:spcBef>
                <a:spcPts val="1500"/>
              </a:spcBef>
              <a:buClrTx/>
              <a:buSzTx/>
              <a:buFontTx/>
              <a:buNone/>
              <a:defRPr sz="1800">
                <a:uFillTx/>
              </a:defRPr>
            </a:pPr>
            <a:r>
              <a:rPr>
                <a:solidFill>
                  <a:srgbClr val="555555"/>
                </a:solidFill>
                <a:latin typeface="Helvetica Neue"/>
                <a:ea typeface="Helvetica Neue"/>
                <a:cs typeface="Helvetica Neue"/>
                <a:sym typeface="Helvetica Neue"/>
              </a:rPr>
              <a:t>New Hope Town believes spiritual growth flows out of a </a:t>
            </a:r>
            <a:r>
              <a:rPr u="sng">
                <a:solidFill>
                  <a:srgbClr val="555555"/>
                </a:solidFill>
                <a:latin typeface="Helvetica Neue"/>
                <a:ea typeface="Helvetica Neue"/>
                <a:cs typeface="Helvetica Neue"/>
                <a:sym typeface="Helvetica Neue"/>
              </a:rPr>
              <a:t>commitment to significant Christian relationships</a:t>
            </a:r>
            <a:r>
              <a:rPr>
                <a:solidFill>
                  <a:srgbClr val="555555"/>
                </a:solidFill>
                <a:latin typeface="Helvetica Neue"/>
                <a:ea typeface="Helvetica Neue"/>
                <a:cs typeface="Helvetica Neue"/>
                <a:sym typeface="Helvetica Neue"/>
              </a:rPr>
              <a:t>. To help develop these significant relationships, we are offering </a:t>
            </a:r>
            <a:r>
              <a:rPr b="1">
                <a:solidFill>
                  <a:srgbClr val="555555"/>
                </a:solidFill>
                <a:latin typeface="Helvetica Neue"/>
                <a:ea typeface="Helvetica Neue"/>
                <a:cs typeface="Helvetica Neue"/>
                <a:sym typeface="Helvetica Neue"/>
              </a:rPr>
              <a:t>“Growth Groups.”</a:t>
            </a:r>
            <a:endParaRPr b="1">
              <a:solidFill>
                <a:srgbClr val="555555"/>
              </a:solidFill>
              <a:latin typeface="Helvetica Neue"/>
              <a:ea typeface="Helvetica Neue"/>
              <a:cs typeface="Helvetica Neue"/>
              <a:sym typeface="Helvetica Neue"/>
            </a:endParaRPr>
          </a:p>
          <a:p>
            <a:pPr lvl="0" marL="0" indent="0" defTabSz="457200">
              <a:lnSpc>
                <a:spcPts val="2200"/>
              </a:lnSpc>
              <a:spcBef>
                <a:spcPts val="400"/>
              </a:spcBef>
              <a:buClrTx/>
              <a:buSzTx/>
              <a:buFontTx/>
              <a:buNone/>
              <a:defRPr sz="1800">
                <a:uFillTx/>
              </a:defRPr>
            </a:pPr>
            <a:r>
              <a:rPr>
                <a:solidFill>
                  <a:srgbClr val="555555"/>
                </a:solidFill>
                <a:latin typeface="Helvetica Neue"/>
                <a:ea typeface="Helvetica Neue"/>
                <a:cs typeface="Helvetica Neue"/>
                <a:sym typeface="Helvetica Neue"/>
              </a:rPr>
              <a:t>New Hope Town Applicable </a:t>
            </a:r>
            <a:r>
              <a:rPr b="1">
                <a:solidFill>
                  <a:srgbClr val="555555"/>
                </a:solidFill>
                <a:latin typeface="Helvetica Neue"/>
                <a:ea typeface="Helvetica Neue"/>
                <a:cs typeface="Helvetica Neue"/>
                <a:sym typeface="Helvetica Neue"/>
              </a:rPr>
              <a:t>Core Values</a:t>
            </a:r>
            <a:r>
              <a:rPr>
                <a:solidFill>
                  <a:srgbClr val="555555"/>
                </a:solidFill>
                <a:latin typeface="Helvetica Neue"/>
                <a:ea typeface="Helvetica Neue"/>
                <a:cs typeface="Helvetica Neue"/>
                <a:sym typeface="Helvetica Neue"/>
              </a:rPr>
              <a:t> are:</a:t>
            </a:r>
            <a:endParaRPr>
              <a:solidFill>
                <a:srgbClr val="555555"/>
              </a:solidFill>
              <a:latin typeface="Helvetica Neue"/>
              <a:ea typeface="Helvetica Neue"/>
              <a:cs typeface="Helvetica Neue"/>
              <a:sym typeface="Helvetica Neue"/>
            </a:endParaRPr>
          </a:p>
          <a:p>
            <a:pPr lvl="0" marL="0" indent="0" defTabSz="457200">
              <a:lnSpc>
                <a:spcPts val="2200"/>
              </a:lnSpc>
              <a:spcBef>
                <a:spcPts val="1600"/>
              </a:spcBef>
              <a:buClrTx/>
              <a:buSzTx/>
              <a:buFontTx/>
              <a:buNone/>
              <a:defRPr sz="1800">
                <a:uFillTx/>
              </a:defRPr>
            </a:pPr>
            <a:r>
              <a:rPr b="1">
                <a:solidFill>
                  <a:srgbClr val="555555"/>
                </a:solidFill>
                <a:latin typeface="Helvetica Neue"/>
                <a:ea typeface="Helvetica Neue"/>
                <a:cs typeface="Helvetica Neue"/>
                <a:sym typeface="Helvetica Neue"/>
              </a:rPr>
              <a:t>Core Value #4</a:t>
            </a:r>
            <a:r>
              <a:rPr>
                <a:solidFill>
                  <a:srgbClr val="555555"/>
                </a:solidFill>
                <a:latin typeface="Helvetica Neue"/>
                <a:ea typeface="Helvetica Neue"/>
                <a:cs typeface="Helvetica Neue"/>
                <a:sym typeface="Helvetica Neue"/>
              </a:rPr>
              <a:t> – We Believe that every member is a “minister” who is to be equipped and released according to their God given gifts to meet the needs of the people of our community and New Hope Town Ohana.</a:t>
            </a:r>
            <a:br>
              <a:rPr>
                <a:solidFill>
                  <a:srgbClr val="555555"/>
                </a:solidFill>
                <a:latin typeface="Helvetica Neue"/>
                <a:ea typeface="Helvetica Neue"/>
                <a:cs typeface="Helvetica Neue"/>
                <a:sym typeface="Helvetica Neue"/>
              </a:rPr>
            </a:br>
            <a:r>
              <a:rPr b="1">
                <a:solidFill>
                  <a:srgbClr val="555555"/>
                </a:solidFill>
                <a:latin typeface="Helvetica Neue"/>
                <a:ea typeface="Helvetica Neue"/>
                <a:cs typeface="Helvetica Neue"/>
                <a:sym typeface="Helvetica Neue"/>
              </a:rPr>
              <a:t>Core Value #9</a:t>
            </a:r>
            <a:r>
              <a:rPr>
                <a:solidFill>
                  <a:srgbClr val="555555"/>
                </a:solidFill>
                <a:latin typeface="Helvetica Neue"/>
                <a:ea typeface="Helvetica Neue"/>
                <a:cs typeface="Helvetica Neue"/>
                <a:sym typeface="Helvetica Neue"/>
              </a:rPr>
              <a:t> – We believe that emotional health is a vital and necessary pursuit in becoming free and fruitful followers of Christ.</a:t>
            </a:r>
            <a:endParaRPr>
              <a:solidFill>
                <a:srgbClr val="555555"/>
              </a:solidFill>
              <a:latin typeface="Helvetica Neue"/>
              <a:ea typeface="Helvetica Neue"/>
              <a:cs typeface="Helvetica Neue"/>
              <a:sym typeface="Helvetica Neue"/>
            </a:endParaRPr>
          </a:p>
          <a:p>
            <a:pPr lvl="0" marL="0" indent="0" defTabSz="457200">
              <a:lnSpc>
                <a:spcPts val="2200"/>
              </a:lnSpc>
              <a:spcBef>
                <a:spcPts val="1500"/>
              </a:spcBef>
              <a:buClrTx/>
              <a:buSzTx/>
              <a:buFontTx/>
              <a:buNone/>
              <a:defRPr sz="1800">
                <a:uFillTx/>
              </a:defRPr>
            </a:pPr>
            <a:r>
              <a:rPr>
                <a:solidFill>
                  <a:srgbClr val="555555"/>
                </a:solidFill>
                <a:latin typeface="Helvetica Neue"/>
                <a:ea typeface="Helvetica Neue"/>
                <a:cs typeface="Helvetica Neue"/>
                <a:sym typeface="Helvetica Neue"/>
              </a:rPr>
              <a:t>It is our goal to have every member of New Hope Town involved in either a Growth Group or another similar small group experience. While most groups are sermon-based, some are special interest groups focusing on topics such as emotionally healthy spirituality, parenting, marriage recovery and Christian basics for new believers.</a:t>
            </a:r>
          </a:p>
        </p:txBody>
      </p:sp>
      <p:sp>
        <p:nvSpPr>
          <p:cNvPr id="168" name="Shape 16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push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lvl="0">
              <a:defRPr b="0" sz="1800">
                <a:uFillTx/>
              </a:defRPr>
            </a:pPr>
            <a:r>
              <a:rPr b="1" sz="3200">
                <a:uFill>
                  <a:solidFill/>
                </a:uFill>
              </a:rPr>
              <a:t>What is a Growth Group?</a:t>
            </a:r>
          </a:p>
        </p:txBody>
      </p:sp>
      <p:sp>
        <p:nvSpPr>
          <p:cNvPr id="171" name="Shape 171"/>
          <p:cNvSpPr/>
          <p:nvPr>
            <p:ph type="body" idx="1"/>
          </p:nvPr>
        </p:nvSpPr>
        <p:spPr>
          <a:xfrm>
            <a:off x="685800" y="1587500"/>
            <a:ext cx="7857084" cy="5054600"/>
          </a:xfrm>
          <a:prstGeom prst="rect">
            <a:avLst/>
          </a:prstGeom>
        </p:spPr>
        <p:txBody>
          <a:bodyPr lIns="12700" tIns="12700" rIns="12700" bIns="12700"/>
          <a:lstStyle/>
          <a:p>
            <a:pPr lvl="0" marL="0" indent="0">
              <a:buSzTx/>
              <a:buNone/>
              <a:defRPr sz="1800">
                <a:uFillTx/>
              </a:defRPr>
            </a:pPr>
            <a:r>
              <a:rPr b="1">
                <a:solidFill>
                  <a:srgbClr val="555555"/>
                </a:solidFill>
                <a:uFill>
                  <a:solidFill/>
                </a:uFill>
                <a:latin typeface="Helvetica Neue"/>
                <a:ea typeface="Helvetica Neue"/>
                <a:cs typeface="Helvetica Neue"/>
                <a:sym typeface="Helvetica Neue"/>
              </a:rPr>
              <a:t>What is a Growth Group?</a:t>
            </a:r>
            <a:br>
              <a:rPr>
                <a:solidFill>
                  <a:srgbClr val="555555"/>
                </a:solidFill>
                <a:uFill>
                  <a:solidFill/>
                </a:uFill>
                <a:latin typeface="Helvetica Neue"/>
                <a:ea typeface="Helvetica Neue"/>
                <a:cs typeface="Helvetica Neue"/>
                <a:sym typeface="Helvetica Neue"/>
              </a:rPr>
            </a:br>
            <a:r>
              <a:rPr>
                <a:solidFill>
                  <a:srgbClr val="555555"/>
                </a:solidFill>
                <a:uFill>
                  <a:solidFill/>
                </a:uFill>
                <a:latin typeface="Helvetica Neue"/>
                <a:ea typeface="Helvetica Neue"/>
                <a:cs typeface="Helvetica Neue"/>
                <a:sym typeface="Helvetica Neue"/>
              </a:rPr>
              <a:t>Growth Groups meet throughout the island one night a week on the first three weeks of the month. The 4th and 5th weeks are to be a time for family events, outreach or meeting with other growth groups.  Most groups meet on Sunday or Wednesday nights but each group may have a different meeting time.</a:t>
            </a:r>
            <a:endParaRPr>
              <a:solidFill>
                <a:srgbClr val="555555"/>
              </a:solidFill>
              <a:uFill>
                <a:solidFill/>
              </a:uFill>
              <a:latin typeface="Helvetica Neue"/>
              <a:ea typeface="Helvetica Neue"/>
              <a:cs typeface="Helvetica Neue"/>
              <a:sym typeface="Helvetica Neue"/>
            </a:endParaRPr>
          </a:p>
          <a:p>
            <a:pPr lvl="0" marL="0" indent="0" defTabSz="457200">
              <a:lnSpc>
                <a:spcPts val="2200"/>
              </a:lnSpc>
              <a:spcBef>
                <a:spcPts val="1500"/>
              </a:spcBef>
              <a:buClrTx/>
              <a:buSzTx/>
              <a:buFontTx/>
              <a:buNone/>
              <a:defRPr sz="1800">
                <a:uFillTx/>
              </a:defRPr>
            </a:pPr>
            <a:r>
              <a:rPr>
                <a:solidFill>
                  <a:srgbClr val="555555"/>
                </a:solidFill>
                <a:latin typeface="Helvetica Neue"/>
                <a:ea typeface="Helvetica Neue"/>
                <a:cs typeface="Helvetica Neue"/>
                <a:sym typeface="Helvetica Neue"/>
              </a:rPr>
              <a:t>A Growth Group is a home fellowship made up of 10-16 people who meet to share, study and support one another. A trained leader and host lead each group. An average meeting lasts for an hour and a half, followed by light refreshments.</a:t>
            </a:r>
            <a:endParaRPr>
              <a:solidFill>
                <a:srgbClr val="555555"/>
              </a:solidFill>
              <a:latin typeface="Helvetica Neue"/>
              <a:ea typeface="Helvetica Neue"/>
              <a:cs typeface="Helvetica Neue"/>
              <a:sym typeface="Helvetica Neue"/>
            </a:endParaRPr>
          </a:p>
          <a:p>
            <a:pPr lvl="0" marL="0" indent="0" defTabSz="457200">
              <a:lnSpc>
                <a:spcPts val="2200"/>
              </a:lnSpc>
              <a:spcBef>
                <a:spcPts val="1500"/>
              </a:spcBef>
              <a:buClrTx/>
              <a:buSzTx/>
              <a:buFontTx/>
              <a:buNone/>
              <a:defRPr sz="1800">
                <a:uFillTx/>
              </a:defRPr>
            </a:pPr>
            <a:r>
              <a:rPr b="1">
                <a:solidFill>
                  <a:srgbClr val="555555"/>
                </a:solidFill>
                <a:latin typeface="Helvetica Neue"/>
                <a:ea typeface="Helvetica Neue"/>
                <a:cs typeface="Helvetica Neue"/>
                <a:sym typeface="Helvetica Neue"/>
              </a:rPr>
              <a:t>What Will We Study?</a:t>
            </a:r>
            <a:br>
              <a:rPr b="1">
                <a:solidFill>
                  <a:srgbClr val="555555"/>
                </a:solidFill>
                <a:latin typeface="Helvetica Neue"/>
                <a:ea typeface="Helvetica Neue"/>
                <a:cs typeface="Helvetica Neue"/>
                <a:sym typeface="Helvetica Neue"/>
              </a:rPr>
            </a:br>
            <a:r>
              <a:rPr>
                <a:solidFill>
                  <a:srgbClr val="555555"/>
                </a:solidFill>
                <a:latin typeface="Helvetica Neue"/>
                <a:ea typeface="Helvetica Neue"/>
                <a:cs typeface="Helvetica Neue"/>
                <a:sym typeface="Helvetica Neue"/>
              </a:rPr>
              <a:t>Most of the studies are based on the previous weekend’s message. These “sermon-based” Growth Groups are built on what we call a “Lecture-Lab” model. Imagine the weekend message as a lecture on Christian living, and the </a:t>
            </a:r>
            <a:r>
              <a:rPr i="1" u="sng">
                <a:solidFill>
                  <a:srgbClr val="555555"/>
                </a:solidFill>
                <a:latin typeface="Helvetica Neue"/>
                <a:ea typeface="Helvetica Neue"/>
                <a:cs typeface="Helvetica Neue"/>
                <a:sym typeface="Helvetica Neue"/>
              </a:rPr>
              <a:t>Growth Group as a lab</a:t>
            </a:r>
            <a:r>
              <a:rPr>
                <a:solidFill>
                  <a:srgbClr val="555555"/>
                </a:solidFill>
                <a:latin typeface="Helvetica Neue"/>
                <a:ea typeface="Helvetica Neue"/>
                <a:cs typeface="Helvetica Neue"/>
                <a:sym typeface="Helvetica Neue"/>
              </a:rPr>
              <a:t> where you get to roll up your sleeves and discuss how the weekend’s message works in real life.</a:t>
            </a:r>
          </a:p>
        </p:txBody>
      </p:sp>
      <p:sp>
        <p:nvSpPr>
          <p:cNvPr id="172" name="Shape 17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42" name="Shape 42"/>
          <p:cNvSpPr/>
          <p:nvPr>
            <p:ph type="title"/>
          </p:nvPr>
        </p:nvSpPr>
        <p:spPr>
          <a:prstGeom prst="rect">
            <a:avLst/>
          </a:prstGeom>
        </p:spPr>
        <p:txBody>
          <a:bodyPr/>
          <a:lstStyle/>
          <a:p>
            <a:pPr lvl="0">
              <a:defRPr b="0" sz="1800">
                <a:uFillTx/>
              </a:defRPr>
            </a:pPr>
            <a:r>
              <a:rPr b="1" sz="3200">
                <a:uFill>
                  <a:solidFill/>
                </a:uFill>
              </a:rPr>
              <a:t>Agenda</a:t>
            </a:r>
          </a:p>
        </p:txBody>
      </p:sp>
      <p:sp>
        <p:nvSpPr>
          <p:cNvPr id="43" name="Shape 43"/>
          <p:cNvSpPr/>
          <p:nvPr>
            <p:ph type="body" idx="1"/>
          </p:nvPr>
        </p:nvSpPr>
        <p:spPr>
          <a:xfrm>
            <a:off x="749300" y="1701800"/>
            <a:ext cx="7772400" cy="4572000"/>
          </a:xfrm>
          <a:prstGeom prst="rect">
            <a:avLst/>
          </a:prstGeom>
        </p:spPr>
        <p:txBody>
          <a:bodyPr/>
          <a:lstStyle/>
          <a:p>
            <a:pPr lvl="0" marL="285750" indent="-285750">
              <a:spcBef>
                <a:spcPts val="400"/>
              </a:spcBef>
              <a:defRPr sz="1800">
                <a:uFillTx/>
              </a:defRPr>
            </a:pPr>
            <a:r>
              <a:rPr sz="2000">
                <a:uFill>
                  <a:solidFill/>
                </a:uFill>
              </a:rPr>
              <a:t>Praise and worship</a:t>
            </a:r>
            <a:endParaRPr sz="2400">
              <a:uFill>
                <a:solidFill/>
              </a:uFill>
            </a:endParaRPr>
          </a:p>
          <a:p>
            <a:pPr lvl="0" marL="285750" indent="-285750">
              <a:spcBef>
                <a:spcPts val="400"/>
              </a:spcBef>
              <a:defRPr sz="1800">
                <a:uFillTx/>
              </a:defRPr>
            </a:pPr>
            <a:r>
              <a:rPr sz="2000">
                <a:uFill>
                  <a:solidFill/>
                </a:uFill>
              </a:rPr>
              <a:t>Welcome &amp; Prayer</a:t>
            </a:r>
            <a:endParaRPr sz="2000">
              <a:uFill>
                <a:solidFill/>
              </a:uFill>
            </a:endParaRPr>
          </a:p>
          <a:p>
            <a:pPr lvl="0" marL="285750" indent="-285750">
              <a:spcBef>
                <a:spcPts val="400"/>
              </a:spcBef>
              <a:defRPr sz="1800">
                <a:uFillTx/>
              </a:defRPr>
            </a:pPr>
            <a:r>
              <a:rPr sz="2000">
                <a:uFill>
                  <a:solidFill/>
                </a:uFill>
              </a:rPr>
              <a:t>Discussion Questions Review</a:t>
            </a:r>
            <a:endParaRPr sz="2400">
              <a:uFill>
                <a:solidFill/>
              </a:uFill>
            </a:endParaRPr>
          </a:p>
          <a:p>
            <a:pPr lvl="0" marL="285750" indent="-285750">
              <a:spcBef>
                <a:spcPts val="400"/>
              </a:spcBef>
              <a:defRPr sz="1800">
                <a:uFillTx/>
              </a:defRPr>
            </a:pPr>
            <a:r>
              <a:rPr sz="2000">
                <a:uFill>
                  <a:solidFill/>
                </a:uFill>
              </a:rPr>
              <a:t>Teaching – Attitudes of Leadership Session I</a:t>
            </a:r>
            <a:endParaRPr sz="2400">
              <a:uFill>
                <a:solidFill/>
              </a:uFill>
            </a:endParaRPr>
          </a:p>
          <a:p>
            <a:pPr lvl="0" marL="285750" indent="-285750">
              <a:spcBef>
                <a:spcPts val="400"/>
              </a:spcBef>
              <a:defRPr sz="1800">
                <a:uFillTx/>
              </a:defRPr>
            </a:pPr>
            <a:r>
              <a:rPr sz="2000">
                <a:uFill>
                  <a:solidFill/>
                </a:uFill>
              </a:rPr>
              <a:t>Break</a:t>
            </a:r>
            <a:endParaRPr sz="2400">
              <a:uFill>
                <a:solidFill/>
              </a:uFill>
            </a:endParaRPr>
          </a:p>
          <a:p>
            <a:pPr lvl="0" marL="285750" indent="-285750">
              <a:spcBef>
                <a:spcPts val="400"/>
              </a:spcBef>
              <a:defRPr sz="1800">
                <a:uFillTx/>
              </a:defRPr>
            </a:pPr>
            <a:r>
              <a:rPr sz="2000">
                <a:uFill>
                  <a:solidFill/>
                </a:uFill>
              </a:rPr>
              <a:t>Teaching – Attitudes of Leadership Session II</a:t>
            </a:r>
            <a:endParaRPr sz="2000">
              <a:uFill>
                <a:solidFill/>
              </a:uFill>
            </a:endParaRPr>
          </a:p>
          <a:p>
            <a:pPr lvl="0" marL="285750" indent="-285750">
              <a:spcBef>
                <a:spcPts val="400"/>
              </a:spcBef>
              <a:defRPr sz="1800">
                <a:uFillTx/>
              </a:defRPr>
            </a:pPr>
            <a:r>
              <a:rPr sz="2000">
                <a:uFill>
                  <a:solidFill/>
                </a:uFill>
              </a:rPr>
              <a:t>What is a Growth Group?</a:t>
            </a:r>
            <a:endParaRPr sz="2400">
              <a:uFill>
                <a:solidFill/>
              </a:uFill>
            </a:endParaRPr>
          </a:p>
          <a:p>
            <a:pPr lvl="0" marL="285750" indent="-285750">
              <a:spcBef>
                <a:spcPts val="400"/>
              </a:spcBef>
              <a:defRPr sz="1800">
                <a:uFillTx/>
              </a:defRPr>
            </a:pPr>
            <a:r>
              <a:rPr sz="2000">
                <a:uFill>
                  <a:solidFill/>
                </a:uFill>
              </a:rPr>
              <a:t>Questions and Answers</a:t>
            </a:r>
            <a:endParaRPr sz="2400">
              <a:uFill>
                <a:solidFill/>
              </a:uFill>
            </a:endParaRPr>
          </a:p>
          <a:p>
            <a:pPr lvl="0" marL="285750" indent="-285750">
              <a:spcBef>
                <a:spcPts val="400"/>
              </a:spcBef>
              <a:defRPr sz="1800">
                <a:uFillTx/>
              </a:defRPr>
            </a:pPr>
            <a:r>
              <a:rPr sz="2000">
                <a:uFill>
                  <a:solidFill/>
                </a:uFill>
              </a:rPr>
              <a:t>Action List</a:t>
            </a:r>
            <a:endParaRPr sz="2000">
              <a:uFill>
                <a:solidFill/>
              </a:uFill>
            </a:endParaRPr>
          </a:p>
          <a:p>
            <a:pPr lvl="0" marL="285750" indent="-285750">
              <a:spcBef>
                <a:spcPts val="400"/>
              </a:spcBef>
              <a:defRPr sz="1800">
                <a:uFillTx/>
              </a:defRPr>
            </a:pPr>
            <a:r>
              <a:rPr sz="2000">
                <a:uFill>
                  <a:solidFill/>
                </a:uFill>
              </a:rPr>
              <a:t>Distribute Materials</a:t>
            </a:r>
            <a:endParaRPr sz="2400">
              <a:uFill>
                <a:solidFill/>
              </a:uFill>
            </a:endParaRPr>
          </a:p>
          <a:p>
            <a:pPr lvl="0" marL="285750" indent="-285750">
              <a:spcBef>
                <a:spcPts val="400"/>
              </a:spcBef>
              <a:defRPr sz="1800">
                <a:uFillTx/>
              </a:defRPr>
            </a:pPr>
            <a:r>
              <a:rPr sz="2000">
                <a:uFill>
                  <a:solidFill/>
                </a:uFill>
              </a:rPr>
              <a:t>Close with prayer.</a:t>
            </a:r>
          </a:p>
        </p:txBody>
      </p:sp>
    </p:spTree>
  </p:cSld>
  <p:clrMapOvr>
    <a:masterClrMapping/>
  </p:clrMapOvr>
  <p:transition spd="med"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droppedImage.png"/>
          <p:cNvPicPr/>
          <p:nvPr/>
        </p:nvPicPr>
        <p:blipFill>
          <a:blip r:embed="rId2">
            <a:extLst/>
          </a:blip>
          <a:stretch>
            <a:fillRect/>
          </a:stretch>
        </p:blipFill>
        <p:spPr>
          <a:xfrm>
            <a:off x="876300" y="1560321"/>
            <a:ext cx="7328524" cy="4876801"/>
          </a:xfrm>
          <a:prstGeom prst="rect">
            <a:avLst/>
          </a:prstGeom>
          <a:ln w="12700">
            <a:miter lim="400000"/>
          </a:ln>
        </p:spPr>
      </p:pic>
      <p:sp>
        <p:nvSpPr>
          <p:cNvPr id="175" name="Shape 175"/>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76" name="Shape 176"/>
          <p:cNvSpPr/>
          <p:nvPr>
            <p:ph type="title"/>
          </p:nvPr>
        </p:nvSpPr>
        <p:spPr>
          <a:xfrm>
            <a:off x="228600" y="0"/>
            <a:ext cx="5499100" cy="1371600"/>
          </a:xfrm>
          <a:prstGeom prst="rect">
            <a:avLst/>
          </a:prstGeom>
        </p:spPr>
        <p:txBody>
          <a:bodyPr/>
          <a:lstStyle/>
          <a:p>
            <a:pPr lvl="0">
              <a:defRPr b="0" sz="1800">
                <a:uFillTx/>
              </a:defRPr>
            </a:pPr>
            <a:r>
              <a:rPr b="1" sz="3200">
                <a:uFill>
                  <a:solidFill/>
                </a:uFill>
              </a:rPr>
              <a:t>Questions?</a:t>
            </a:r>
          </a:p>
        </p:txBody>
      </p:sp>
    </p:spTree>
  </p:cSld>
  <p:clrMapOvr>
    <a:masterClrMapping/>
  </p:clrMapOvr>
  <p:transition spd="med"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droppedImage.png"/>
          <p:cNvPicPr/>
          <p:nvPr/>
        </p:nvPicPr>
        <p:blipFill>
          <a:blip r:embed="rId3">
            <a:extLst/>
          </a:blip>
          <a:srcRect l="0" t="9019" r="59647" b="784"/>
          <a:stretch>
            <a:fillRect/>
          </a:stretch>
        </p:blipFill>
        <p:spPr>
          <a:xfrm>
            <a:off x="5857841" y="1676400"/>
            <a:ext cx="3806860" cy="5105400"/>
          </a:xfrm>
          <a:prstGeom prst="rect">
            <a:avLst/>
          </a:prstGeom>
          <a:ln w="12700">
            <a:miter lim="400000"/>
          </a:ln>
        </p:spPr>
      </p:pic>
      <p:sp>
        <p:nvSpPr>
          <p:cNvPr id="179" name="Shape 179"/>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80" name="Shape 180"/>
          <p:cNvSpPr/>
          <p:nvPr>
            <p:ph type="title"/>
          </p:nvPr>
        </p:nvSpPr>
        <p:spPr>
          <a:xfrm>
            <a:off x="239195" y="-38101"/>
            <a:ext cx="6667501" cy="1371601"/>
          </a:xfrm>
          <a:prstGeom prst="rect">
            <a:avLst/>
          </a:prstGeom>
        </p:spPr>
        <p:txBody>
          <a:bodyPr/>
          <a:lstStyle/>
          <a:p>
            <a:pPr lvl="0">
              <a:defRPr b="0" sz="1800">
                <a:uFillTx/>
              </a:defRPr>
            </a:pPr>
            <a:r>
              <a:rPr b="1" sz="3200">
                <a:uFill>
                  <a:solidFill/>
                </a:uFill>
              </a:rPr>
              <a:t>Action List (</a:t>
            </a:r>
            <a:r>
              <a:rPr b="1" sz="2400">
                <a:uFill>
                  <a:solidFill/>
                </a:uFill>
              </a:rPr>
              <a:t>Prep for Next Week</a:t>
            </a:r>
            <a:r>
              <a:rPr b="1" sz="3200">
                <a:uFill>
                  <a:solidFill/>
                </a:uFill>
              </a:rPr>
              <a:t>)</a:t>
            </a:r>
          </a:p>
        </p:txBody>
      </p:sp>
      <p:sp>
        <p:nvSpPr>
          <p:cNvPr id="181" name="Shape 181"/>
          <p:cNvSpPr/>
          <p:nvPr>
            <p:ph type="body" idx="1"/>
          </p:nvPr>
        </p:nvSpPr>
        <p:spPr>
          <a:xfrm>
            <a:off x="685800" y="1676400"/>
            <a:ext cx="7924800" cy="5181600"/>
          </a:xfrm>
          <a:prstGeom prst="rect">
            <a:avLst/>
          </a:prstGeom>
        </p:spPr>
        <p:txBody>
          <a:bodyPr/>
          <a:lstStyle/>
          <a:p>
            <a:pPr lvl="0">
              <a:defRPr sz="1800">
                <a:uFillTx/>
              </a:defRPr>
            </a:pPr>
            <a:r>
              <a:rPr sz="2400">
                <a:uFill>
                  <a:solidFill/>
                </a:uFill>
              </a:rPr>
              <a:t>Have Devotions &amp; Prayer Daily</a:t>
            </a:r>
            <a:endParaRPr sz="2400">
              <a:uFill>
                <a:solidFill/>
              </a:uFill>
            </a:endParaRPr>
          </a:p>
          <a:p>
            <a:pPr lvl="0">
              <a:defRPr sz="1800">
                <a:uFillTx/>
              </a:defRPr>
            </a:pPr>
            <a:r>
              <a:rPr sz="2400">
                <a:uFill>
                  <a:solidFill/>
                </a:uFill>
              </a:rPr>
              <a:t>Read “</a:t>
            </a:r>
            <a:r>
              <a:rPr sz="2400">
                <a:uFill>
                  <a:solidFill/>
                </a:uFill>
              </a:rPr>
              <a:t>How to Win Friends and Influence People</a:t>
            </a:r>
            <a:r>
              <a:rPr sz="2400">
                <a:uFill>
                  <a:solidFill/>
                </a:uFill>
              </a:rPr>
              <a:t>” by </a:t>
            </a:r>
            <a:r>
              <a:rPr sz="2400">
                <a:uFill>
                  <a:solidFill/>
                </a:uFill>
              </a:rPr>
              <a:t>Dale Carnegie</a:t>
            </a:r>
            <a:r>
              <a:rPr sz="2400">
                <a:uFill>
                  <a:solidFill/>
                </a:uFill>
              </a:rPr>
              <a:t>.</a:t>
            </a:r>
            <a:r>
              <a:rPr sz="2400">
                <a:uFill>
                  <a:solidFill/>
                </a:uFill>
              </a:rPr>
              <a:t> </a:t>
            </a:r>
            <a:endParaRPr sz="2400">
              <a:uFill>
                <a:solidFill/>
              </a:uFill>
            </a:endParaRPr>
          </a:p>
          <a:p>
            <a:pPr lvl="0">
              <a:defRPr sz="1800">
                <a:uFillTx/>
              </a:defRPr>
            </a:pPr>
            <a:r>
              <a:rPr sz="2400">
                <a:uFill>
                  <a:solidFill/>
                </a:uFill>
              </a:rPr>
              <a:t>Listen to ”</a:t>
            </a:r>
            <a:r>
              <a:rPr sz="2400" u="sng">
                <a:uFill>
                  <a:solidFill/>
                </a:uFill>
              </a:rPr>
              <a:t>How To Lead</a:t>
            </a:r>
            <a:r>
              <a:rPr sz="2400">
                <a:uFill>
                  <a:solidFill/>
                </a:uFill>
              </a:rPr>
              <a:t>”, “</a:t>
            </a:r>
            <a:r>
              <a:rPr sz="2400" u="sng">
                <a:uFill>
                  <a:solidFill/>
                </a:uFill>
              </a:rPr>
              <a:t>How to Motivate</a:t>
            </a:r>
            <a:r>
              <a:rPr sz="2400">
                <a:uFill>
                  <a:solidFill/>
                </a:uFill>
              </a:rPr>
              <a:t>” and “</a:t>
            </a:r>
            <a:r>
              <a:rPr sz="2400" u="sng">
                <a:uFill>
                  <a:solidFill/>
                </a:uFill>
              </a:rPr>
              <a:t>Characteristics of a Leader</a:t>
            </a:r>
            <a:r>
              <a:rPr sz="2400">
                <a:uFill>
                  <a:solidFill/>
                </a:uFill>
              </a:rPr>
              <a:t>” by Howard Hendricks.</a:t>
            </a:r>
            <a:endParaRPr sz="2400">
              <a:uFill>
                <a:solidFill/>
              </a:uFill>
            </a:endParaRPr>
          </a:p>
          <a:p>
            <a:pPr lvl="0">
              <a:defRPr sz="1800">
                <a:uFillTx/>
              </a:defRPr>
            </a:pPr>
            <a:r>
              <a:rPr sz="2400">
                <a:uFill>
                  <a:solidFill/>
                </a:uFill>
              </a:rPr>
              <a:t>Write down the following attributes of the Growth Group or Ministry you want to start after LTS:</a:t>
            </a:r>
            <a:endParaRPr sz="2400">
              <a:uFill>
                <a:solidFill/>
              </a:uFill>
            </a:endParaRPr>
          </a:p>
          <a:p>
            <a:pPr lvl="1" marL="800099" indent="-342899">
              <a:spcBef>
                <a:spcPts val="500"/>
              </a:spcBef>
              <a:buFont typeface="Monotype Sorts"/>
              <a:buChar char="‣"/>
              <a:defRPr sz="1800">
                <a:uFillTx/>
              </a:defRPr>
            </a:pPr>
            <a:r>
              <a:rPr sz="2100">
                <a:uFill>
                  <a:solidFill/>
                </a:uFill>
              </a:rPr>
              <a:t>Target Audience (Young Adult Men, Married Couples, etc.)</a:t>
            </a:r>
            <a:endParaRPr sz="2100">
              <a:uFill>
                <a:solidFill/>
              </a:uFill>
            </a:endParaRPr>
          </a:p>
          <a:p>
            <a:pPr lvl="1" marL="800099" indent="-342899">
              <a:spcBef>
                <a:spcPts val="500"/>
              </a:spcBef>
              <a:buFont typeface="Monotype Sorts"/>
              <a:buChar char="‣"/>
              <a:defRPr sz="1800">
                <a:uFillTx/>
              </a:defRPr>
            </a:pPr>
            <a:r>
              <a:rPr sz="2100">
                <a:uFill>
                  <a:solidFill/>
                </a:uFill>
              </a:rPr>
              <a:t>Ideal night of week, meeting time, and start date</a:t>
            </a:r>
            <a:endParaRPr sz="2100">
              <a:uFill>
                <a:solidFill/>
              </a:uFill>
            </a:endParaRPr>
          </a:p>
          <a:p>
            <a:pPr lvl="0">
              <a:defRPr sz="1800">
                <a:uFillTx/>
              </a:defRPr>
            </a:pPr>
            <a:r>
              <a:rPr sz="2400">
                <a:uFill>
                  <a:solidFill/>
                </a:uFill>
              </a:rPr>
              <a:t>Complete the Online Discussion Questions</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droppedImage.png"/>
          <p:cNvPicPr/>
          <p:nvPr/>
        </p:nvPicPr>
        <p:blipFill>
          <a:blip r:embed="rId2">
            <a:extLst/>
          </a:blip>
          <a:stretch>
            <a:fillRect/>
          </a:stretch>
        </p:blipFill>
        <p:spPr>
          <a:xfrm>
            <a:off x="-677311" y="-26930"/>
            <a:ext cx="10288105" cy="6908801"/>
          </a:xfrm>
          <a:prstGeom prst="rect">
            <a:avLst/>
          </a:prstGeom>
          <a:ln w="12700">
            <a:miter lim="400000"/>
          </a:ln>
        </p:spPr>
      </p:pic>
      <p:sp>
        <p:nvSpPr>
          <p:cNvPr id="186" name="Shape 186"/>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87" name="Shape 187"/>
          <p:cNvSpPr/>
          <p:nvPr>
            <p:ph type="title"/>
          </p:nvPr>
        </p:nvSpPr>
        <p:spPr>
          <a:prstGeom prst="rect">
            <a:avLst/>
          </a:prstGeom>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3200">
                <a:solidFill>
                  <a:srgbClr val="FFFFFF"/>
                </a:solidFill>
                <a:uFill>
                  <a:solidFill>
                    <a:srgbClr val="FFFFFF"/>
                  </a:solidFill>
                </a:uFill>
              </a:rPr>
              <a:t>Conclude</a:t>
            </a:r>
          </a:p>
        </p:txBody>
      </p:sp>
      <p:sp>
        <p:nvSpPr>
          <p:cNvPr id="188" name="Shape 188"/>
          <p:cNvSpPr/>
          <p:nvPr>
            <p:ph type="body" idx="1"/>
          </p:nvPr>
        </p:nvSpPr>
        <p:spPr>
          <a:xfrm>
            <a:off x="685800" y="1981200"/>
            <a:ext cx="7772400" cy="2857500"/>
          </a:xfrm>
          <a:prstGeom prst="rect">
            <a:avLst/>
          </a:prstGeom>
        </p:spPr>
        <p:txBody>
          <a:bodyPr/>
          <a:lstStyle/>
          <a:p>
            <a:pPr lvl="0">
              <a:defRPr sz="1800">
                <a:uFillTx/>
              </a:defRPr>
            </a:pPr>
            <a:r>
              <a:rPr sz="2400">
                <a:solidFill>
                  <a:srgbClr val="FFFFFF"/>
                </a:solidFill>
                <a:uFill>
                  <a:solidFill>
                    <a:srgbClr val="FFFFFF"/>
                  </a:solidFill>
                </a:uFill>
              </a:rPr>
              <a:t>Assign Refreshments </a:t>
            </a:r>
            <a:endParaRPr sz="2400">
              <a:solidFill>
                <a:srgbClr val="FFFFFF"/>
              </a:solidFill>
              <a:uFill>
                <a:solidFill>
                  <a:srgbClr val="FFFFFF"/>
                </a:solidFill>
              </a:uFill>
            </a:endParaRPr>
          </a:p>
          <a:p>
            <a:pPr lvl="0">
              <a:defRPr sz="1800">
                <a:uFillTx/>
              </a:defRPr>
            </a:pPr>
            <a:r>
              <a:rPr sz="2400">
                <a:solidFill>
                  <a:srgbClr val="FFFFFF"/>
                </a:solidFill>
                <a:uFill>
                  <a:solidFill>
                    <a:srgbClr val="FFFFFF"/>
                  </a:solidFill>
                </a:uFill>
              </a:rPr>
              <a:t>Close with prayer.</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sldNum" sz="quarter" idx="2"/>
          </p:nvPr>
        </p:nvSpPr>
        <p:spPr>
          <a:xfrm>
            <a:off x="8880159" y="6576219"/>
            <a:ext cx="171766" cy="165101"/>
          </a:xfrm>
          <a:prstGeom prst="rect">
            <a:avLst/>
          </a:prstGeom>
          <a:ln w="9525"/>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
        <p:nvSpPr>
          <p:cNvPr id="46" name="Shape 46"/>
          <p:cNvSpPr/>
          <p:nvPr>
            <p:ph type="title"/>
          </p:nvPr>
        </p:nvSpPr>
        <p:spPr>
          <a:prstGeom prst="rect">
            <a:avLst/>
          </a:prstGeom>
          <a:ln w="9525"/>
        </p:spPr>
        <p:txBody>
          <a:bodyPr/>
          <a:lstStyle/>
          <a:p>
            <a:pPr lvl="0">
              <a:defRPr b="0" sz="1800">
                <a:uFillTx/>
              </a:defRPr>
            </a:pPr>
            <a:r>
              <a:rPr b="1" sz="3000">
                <a:uFill>
                  <a:solidFill/>
                </a:uFill>
              </a:rPr>
              <a:t>Practices of</a:t>
            </a:r>
            <a:endParaRPr b="1" sz="3000">
              <a:uFill>
                <a:solidFill/>
              </a:uFill>
            </a:endParaRPr>
          </a:p>
          <a:p>
            <a:pPr lvl="0">
              <a:defRPr b="0" sz="1800">
                <a:uFillTx/>
              </a:defRPr>
            </a:pPr>
            <a:r>
              <a:rPr b="1" sz="3000">
                <a:uFill>
                  <a:solidFill/>
                </a:uFill>
              </a:rPr>
              <a:t>Leadership – Review</a:t>
            </a:r>
          </a:p>
        </p:txBody>
      </p:sp>
      <p:sp>
        <p:nvSpPr>
          <p:cNvPr id="47" name="Shape 47"/>
          <p:cNvSpPr/>
          <p:nvPr>
            <p:ph type="body" idx="1"/>
          </p:nvPr>
        </p:nvSpPr>
        <p:spPr>
          <a:xfrm>
            <a:off x="687585" y="1660921"/>
            <a:ext cx="7018736" cy="4759525"/>
          </a:xfrm>
          <a:prstGeom prst="rect">
            <a:avLst/>
          </a:prstGeom>
          <a:ln w="9525"/>
        </p:spPr>
        <p:txBody>
          <a:bodyPr/>
          <a:lstStyle/>
          <a:p>
            <a:pPr lvl="0">
              <a:defRPr sz="1800">
                <a:uFillTx/>
              </a:defRPr>
            </a:pPr>
            <a:r>
              <a:rPr sz="2200">
                <a:uFill>
                  <a:solidFill/>
                </a:uFill>
              </a:rPr>
              <a:t>The Problem of Competing Systems</a:t>
            </a:r>
            <a:endParaRPr sz="2200">
              <a:uFill>
                <a:solidFill/>
              </a:uFill>
            </a:endParaRPr>
          </a:p>
          <a:p>
            <a:pPr lvl="0">
              <a:defRPr sz="1800">
                <a:uFillTx/>
              </a:defRPr>
            </a:pPr>
            <a:r>
              <a:rPr sz="2200">
                <a:uFill>
                  <a:solidFill/>
                </a:uFill>
              </a:rPr>
              <a:t>The Need of a Common Language</a:t>
            </a:r>
            <a:endParaRPr sz="2200">
              <a:uFill>
                <a:solidFill/>
              </a:uFill>
            </a:endParaRPr>
          </a:p>
          <a:p>
            <a:pPr lvl="0">
              <a:defRPr sz="1800">
                <a:uFillTx/>
              </a:defRPr>
            </a:pPr>
            <a:r>
              <a:rPr sz="2200">
                <a:uFill>
                  <a:solidFill/>
                </a:uFill>
              </a:rPr>
              <a:t>7 Practices of Effective Ministry</a:t>
            </a:r>
            <a:endParaRPr sz="2200">
              <a:uFill>
                <a:solidFill/>
              </a:uFill>
            </a:endParaRPr>
          </a:p>
          <a:p>
            <a:pPr lvl="1" marL="722539" indent="-265339">
              <a:buClrTx/>
              <a:buAutoNum type="arabicPeriod" startAt="1"/>
              <a:defRPr>
                <a:uFillTx/>
              </a:defRPr>
            </a:pPr>
            <a:r>
              <a:rPr>
                <a:uFill>
                  <a:solidFill/>
                </a:uFill>
              </a:rPr>
              <a:t>Clarify the Win</a:t>
            </a:r>
            <a:endParaRPr>
              <a:uFill>
                <a:solidFill/>
              </a:uFill>
            </a:endParaRPr>
          </a:p>
          <a:p>
            <a:pPr lvl="1" marL="722539" indent="-265339">
              <a:buClrTx/>
              <a:buAutoNum type="arabicPeriod" startAt="1"/>
              <a:defRPr>
                <a:uFillTx/>
              </a:defRPr>
            </a:pPr>
            <a:r>
              <a:rPr>
                <a:uFill>
                  <a:solidFill/>
                </a:uFill>
              </a:rPr>
              <a:t>Think Steps, not Programs</a:t>
            </a:r>
            <a:endParaRPr>
              <a:uFill>
                <a:solidFill/>
              </a:uFill>
            </a:endParaRPr>
          </a:p>
          <a:p>
            <a:pPr lvl="1" marL="722539" indent="-265339">
              <a:buClrTx/>
              <a:buAutoNum type="arabicPeriod" startAt="1"/>
              <a:defRPr>
                <a:uFillTx/>
              </a:defRPr>
            </a:pPr>
            <a:r>
              <a:rPr>
                <a:uFill>
                  <a:solidFill/>
                </a:uFill>
              </a:rPr>
              <a:t>Narrow the Focus</a:t>
            </a:r>
            <a:endParaRPr>
              <a:uFill>
                <a:solidFill/>
              </a:uFill>
            </a:endParaRPr>
          </a:p>
          <a:p>
            <a:pPr lvl="1" marL="722539" indent="-265339">
              <a:buClrTx/>
              <a:buAutoNum type="arabicPeriod" startAt="1"/>
              <a:defRPr>
                <a:uFillTx/>
              </a:defRPr>
            </a:pPr>
            <a:r>
              <a:rPr>
                <a:uFill>
                  <a:solidFill/>
                </a:uFill>
              </a:rPr>
              <a:t>Teach Less for More</a:t>
            </a:r>
            <a:endParaRPr>
              <a:uFill>
                <a:solidFill/>
              </a:uFill>
            </a:endParaRPr>
          </a:p>
          <a:p>
            <a:pPr lvl="1" marL="722539" indent="-265339">
              <a:buClrTx/>
              <a:buAutoNum type="arabicPeriod" startAt="1"/>
              <a:defRPr>
                <a:uFillTx/>
              </a:defRPr>
            </a:pPr>
            <a:r>
              <a:rPr>
                <a:uFill>
                  <a:solidFill/>
                </a:uFill>
              </a:rPr>
              <a:t>Listen to Outsiders</a:t>
            </a:r>
            <a:endParaRPr>
              <a:uFill>
                <a:solidFill/>
              </a:uFill>
            </a:endParaRPr>
          </a:p>
          <a:p>
            <a:pPr lvl="1" marL="722539" indent="-265339">
              <a:buClrTx/>
              <a:buAutoNum type="arabicPeriod" startAt="1"/>
              <a:defRPr>
                <a:uFillTx/>
              </a:defRPr>
            </a:pPr>
            <a:r>
              <a:rPr>
                <a:uFill>
                  <a:solidFill/>
                </a:uFill>
              </a:rPr>
              <a:t>Replace Yourself</a:t>
            </a:r>
            <a:endParaRPr>
              <a:uFill>
                <a:solidFill/>
              </a:uFill>
            </a:endParaRPr>
          </a:p>
          <a:p>
            <a:pPr lvl="1" marL="722539" indent="-265339">
              <a:buClrTx/>
              <a:buAutoNum type="arabicPeriod" startAt="1"/>
              <a:defRPr>
                <a:uFillTx/>
              </a:defRPr>
            </a:pPr>
            <a:r>
              <a:rPr>
                <a:uFill>
                  <a:solidFill/>
                </a:uFill>
              </a:rPr>
              <a:t>Work On It</a:t>
            </a:r>
          </a:p>
        </p:txBody>
      </p:sp>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droppedImage-filtered.png"/>
          <p:cNvPicPr/>
          <p:nvPr/>
        </p:nvPicPr>
        <p:blipFill>
          <a:blip r:embed="rId3">
            <a:extLst/>
          </a:blip>
          <a:stretch>
            <a:fillRect/>
          </a:stretch>
        </p:blipFill>
        <p:spPr>
          <a:xfrm>
            <a:off x="-6057" y="-1670145"/>
            <a:ext cx="9872472" cy="8144789"/>
          </a:xfrm>
          <a:prstGeom prst="rect">
            <a:avLst/>
          </a:prstGeom>
          <a:ln w="12700">
            <a:miter lim="400000"/>
          </a:ln>
        </p:spPr>
      </p:pic>
      <p:sp>
        <p:nvSpPr>
          <p:cNvPr id="50" name="Shape 50"/>
          <p:cNvSpPr/>
          <p:nvPr>
            <p:ph type="title"/>
          </p:nvPr>
        </p:nvSpPr>
        <p:spPr>
          <a:prstGeom prst="rect">
            <a:avLst/>
          </a:prstGeom>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3200">
                <a:solidFill>
                  <a:srgbClr val="FFFFFF"/>
                </a:solidFill>
                <a:uFill>
                  <a:solidFill>
                    <a:srgbClr val="FFFFFF"/>
                  </a:solidFill>
                </a:uFill>
              </a:rPr>
              <a:t>Foundational Attributes</a:t>
            </a:r>
          </a:p>
        </p:txBody>
      </p:sp>
      <p:sp>
        <p:nvSpPr>
          <p:cNvPr id="51" name="Shape 51"/>
          <p:cNvSpPr/>
          <p:nvPr>
            <p:ph type="body" idx="1"/>
          </p:nvPr>
        </p:nvSpPr>
        <p:spPr>
          <a:prstGeom prst="rect">
            <a:avLst/>
          </a:prstGeom>
        </p:spPr>
        <p:txBody>
          <a:bodyPr/>
          <a:lstStyle/>
          <a:p>
            <a:pPr lvl="0">
              <a:defRPr sz="1800">
                <a:uFillTx/>
              </a:defRPr>
            </a:pPr>
            <a:r>
              <a:rPr sz="2400">
                <a:solidFill>
                  <a:srgbClr val="FFFFFF"/>
                </a:solidFill>
                <a:effectLst>
                  <a:outerShdw sx="100000" sy="100000" kx="0" ky="0" algn="b" rotWithShape="0" blurRad="127000" dist="76200" dir="2700000">
                    <a:srgbClr val="000000">
                      <a:alpha val="75000"/>
                    </a:srgbClr>
                  </a:outerShdw>
                </a:effectLst>
                <a:uFill>
                  <a:solidFill>
                    <a:srgbClr val="FFFFFF"/>
                  </a:solidFill>
                </a:uFill>
              </a:rPr>
              <a:t>Pursuit of God</a:t>
            </a:r>
            <a:endParaRPr sz="24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Matt. 5:6</a:t>
            </a:r>
            <a:r>
              <a:rPr>
                <a:solidFill>
                  <a:srgbClr val="FFFFFF"/>
                </a:solidFill>
                <a:effectLst>
                  <a:outerShdw sx="100000" sy="100000" kx="0" ky="0" algn="b" rotWithShape="0" blurRad="127000" dist="76200" dir="2700000">
                    <a:srgbClr val="000000">
                      <a:alpha val="75000"/>
                    </a:srgbClr>
                  </a:outerShdw>
                </a:effectLst>
                <a:uFill>
                  <a:solidFill>
                    <a:srgbClr val="FFFFFF"/>
                  </a:solidFill>
                </a:uFill>
              </a:rPr>
              <a:t>, “Blessed ar</a:t>
            </a:r>
            <a:r>
              <a:rPr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e those who hunger and thirst…”</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Psalms 42:1-2</a:t>
            </a:r>
            <a:r>
              <a:rPr>
                <a:solidFill>
                  <a:srgbClr val="FFFFFF"/>
                </a:solidFill>
                <a:effectLst>
                  <a:outerShdw sx="100000" sy="100000" kx="0" ky="0" algn="b" rotWithShape="0" blurRad="127000" dist="76200" dir="2700000">
                    <a:srgbClr val="000000">
                      <a:alpha val="75000"/>
                    </a:srgbClr>
                  </a:outerShdw>
                </a:effectLst>
                <a:uFill>
                  <a:solidFill>
                    <a:srgbClr val="FFFFFF"/>
                  </a:solidFill>
                </a:uFill>
              </a:rPr>
              <a:t>, “As a deer pants for flowing streams…”</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Psalms 63:1-2</a:t>
            </a:r>
            <a:r>
              <a:rPr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 “…earnestly I seek you; my soul thirsts for you…”</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0">
              <a:defRPr sz="1800">
                <a:uFillTx/>
              </a:defRPr>
            </a:pPr>
            <a:r>
              <a:rPr i="1" sz="2400">
                <a:solidFill>
                  <a:srgbClr val="FFFFFF"/>
                </a:solidFill>
                <a:effectLst>
                  <a:outerShdw sx="100000" sy="100000" kx="0" ky="0" algn="b" rotWithShape="0" blurRad="127000" dist="76200" dir="2700000">
                    <a:srgbClr val="000000">
                      <a:alpha val="75000"/>
                    </a:srgbClr>
                  </a:outerShdw>
                </a:effectLst>
                <a:uFill>
                  <a:solidFill>
                    <a:srgbClr val="FFFFFF"/>
                  </a:solidFill>
                </a:uFill>
              </a:rPr>
              <a:t>Can I get a volunteer to </a:t>
            </a:r>
            <a:r>
              <a:rPr i="1" sz="2400" u="sng">
                <a:solidFill>
                  <a:srgbClr val="FFFFFF"/>
                </a:solidFill>
                <a:effectLst>
                  <a:outerShdw sx="100000" sy="100000" kx="0" ky="0" algn="b" rotWithShape="0" blurRad="127000" dist="76200" dir="2700000">
                    <a:srgbClr val="000000">
                      <a:alpha val="75000"/>
                    </a:srgbClr>
                  </a:outerShdw>
                </a:effectLst>
                <a:uFill>
                  <a:solidFill>
                    <a:srgbClr val="FFFFFF"/>
                  </a:solidFill>
                </a:uFill>
              </a:rPr>
              <a:t>briefly</a:t>
            </a:r>
            <a:r>
              <a:rPr i="1" sz="2400">
                <a:solidFill>
                  <a:srgbClr val="FFFFFF"/>
                </a:solidFill>
                <a:effectLst>
                  <a:outerShdw sx="100000" sy="100000" kx="0" ky="0" algn="b" rotWithShape="0" blurRad="127000" dist="76200" dir="2700000">
                    <a:srgbClr val="000000">
                      <a:alpha val="75000"/>
                    </a:srgbClr>
                  </a:outerShdw>
                </a:effectLst>
                <a:uFill>
                  <a:solidFill>
                    <a:srgbClr val="FFFFFF"/>
                  </a:solidFill>
                </a:uFill>
              </a:rPr>
              <a:t> share a time they heard from God?</a:t>
            </a:r>
          </a:p>
        </p:txBody>
      </p:sp>
      <p:sp>
        <p:nvSpPr>
          <p:cNvPr id="52" name="Shape 5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53" name="Shape 53"/>
          <p:cNvSpPr/>
          <p:nvPr/>
        </p:nvSpPr>
        <p:spPr>
          <a:xfrm>
            <a:off x="647700" y="5194300"/>
            <a:ext cx="7404100" cy="685800"/>
          </a:xfrm>
          <a:prstGeom prst="rect">
            <a:avLst/>
          </a:prstGeom>
          <a:solidFill>
            <a:srgbClr val="EFEFEF"/>
          </a:solidFill>
          <a:ln w="12700">
            <a:solidFill/>
            <a:round/>
          </a:ln>
          <a:extLst>
            <a:ext uri="{C572A759-6A51-4108-AA02-DFA0A04FC94B}">
              <ma14:wrappingTextBoxFlag xmlns:ma14="http://schemas.microsoft.com/office/mac/drawingml/2011/main" val="1"/>
            </a:ext>
          </a:extLst>
        </p:spPr>
        <p:txBody>
          <a:bodyPr lIns="38100" tIns="38100" rIns="38100" bIns="38100"/>
          <a:lstStyle/>
          <a:p>
            <a:pPr lvl="2" marL="457200" indent="0">
              <a:spcBef>
                <a:spcPts val="400"/>
              </a:spcBef>
              <a:defRPr sz="1800">
                <a:uFillTx/>
              </a:defRPr>
            </a:pPr>
            <a:r>
              <a:rPr sz="2000">
                <a:uFill>
                  <a:solidFill/>
                </a:uFill>
              </a:rPr>
              <a:t>A leader must be irrevocably committed to seek and to find, to hunger and thirst after God Himself!</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5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1">
                                            <p:txEl>
                                              <p:pRg st="0" end="0"/>
                                            </p:txEl>
                                          </p:spTgt>
                                        </p:tgtEl>
                                        <p:attrNameLst>
                                          <p:attrName>style.visibility</p:attrName>
                                        </p:attrNameLst>
                                      </p:cBhvr>
                                      <p:to>
                                        <p:strVal val="visible"/>
                                      </p:to>
                                    </p:set>
                                  </p:childTnLst>
                                </p:cTn>
                              </p:par>
                              <p:par>
                                <p:cTn id="9" presetClass="entr" presetSubtype="0" presetID="1" grpId="1" fill="hold">
                                  <p:stCondLst>
                                    <p:cond delay="0"/>
                                  </p:stCondLst>
                                  <p:iterate type="el" backwards="0">
                                    <p:tmAbs val="0"/>
                                  </p:iterate>
                                  <p:childTnLst>
                                    <p:set>
                                      <p:cBhvr>
                                        <p:cTn id="10" fill="hold"/>
                                        <p:tgtEl>
                                          <p:spTgt spid="51">
                                            <p:txEl>
                                              <p:pRg st="1" end="1"/>
                                            </p:txEl>
                                          </p:spTgt>
                                        </p:tgtEl>
                                        <p:attrNameLst>
                                          <p:attrName>style.visibility</p:attrName>
                                        </p:attrNameLst>
                                      </p:cBhvr>
                                      <p:to>
                                        <p:strVal val="visible"/>
                                      </p:to>
                                    </p:set>
                                  </p:childTnLst>
                                </p:cTn>
                              </p:par>
                              <p:par>
                                <p:cTn id="11" presetClass="entr" presetSubtype="0" presetID="1" grpId="1" fill="hold">
                                  <p:stCondLst>
                                    <p:cond delay="0"/>
                                  </p:stCondLst>
                                  <p:iterate type="el" backwards="0">
                                    <p:tmAbs val="0"/>
                                  </p:iterate>
                                  <p:childTnLst>
                                    <p:set>
                                      <p:cBhvr>
                                        <p:cTn id="12" fill="hold"/>
                                        <p:tgtEl>
                                          <p:spTgt spid="51">
                                            <p:txEl>
                                              <p:pRg st="2" end="2"/>
                                            </p:txEl>
                                          </p:spTgt>
                                        </p:tgtEl>
                                        <p:attrNameLst>
                                          <p:attrName>style.visibility</p:attrName>
                                        </p:attrNameLst>
                                      </p:cBhvr>
                                      <p:to>
                                        <p:strVal val="visible"/>
                                      </p:to>
                                    </p:set>
                                  </p:childTnLst>
                                </p:cTn>
                              </p:par>
                              <p:par>
                                <p:cTn id="13" presetClass="entr" presetSubtype="0" presetID="1" grpId="1" fill="hold">
                                  <p:stCondLst>
                                    <p:cond delay="0"/>
                                  </p:stCondLst>
                                  <p:iterate type="el" backwards="0">
                                    <p:tmAbs val="0"/>
                                  </p:iterate>
                                  <p:childTnLst>
                                    <p:set>
                                      <p:cBhvr>
                                        <p:cTn id="14" fill="hold"/>
                                        <p:tgtEl>
                                          <p:spTgt spid="51">
                                            <p:txEl>
                                              <p:pRg st="3" end="3"/>
                                            </p:txEl>
                                          </p:spTgt>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 grpId="1" fill="hold">
                                  <p:stCondLst>
                                    <p:cond delay="0"/>
                                  </p:stCondLst>
                                  <p:iterate type="el" backwards="0">
                                    <p:tmAbs val="0"/>
                                  </p:iterate>
                                  <p:childTnLst>
                                    <p:set>
                                      <p:cBhvr>
                                        <p:cTn id="17" fill="hold"/>
                                        <p:tgtEl>
                                          <p:spTgt spid="5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 presetID="2" grpId="2" fill="hold">
                                  <p:stCondLst>
                                    <p:cond delay="0"/>
                                  </p:stCondLst>
                                  <p:iterate type="el" backwards="0">
                                    <p:tmAbs val="0"/>
                                  </p:iterate>
                                  <p:childTnLst>
                                    <p:set>
                                      <p:cBhvr>
                                        <p:cTn id="21" fill="hold"/>
                                        <p:tgtEl>
                                          <p:spTgt spid="53"/>
                                        </p:tgtEl>
                                        <p:attrNameLst>
                                          <p:attrName>style.visibility</p:attrName>
                                        </p:attrNameLst>
                                      </p:cBhvr>
                                      <p:to>
                                        <p:strVal val="visible"/>
                                      </p:to>
                                    </p:set>
                                    <p:anim calcmode="lin" valueType="num">
                                      <p:cBhvr>
                                        <p:cTn id="22" dur="2000" fill="hold"/>
                                        <p:tgtEl>
                                          <p:spTgt spid="53"/>
                                        </p:tgtEl>
                                        <p:attrNameLst>
                                          <p:attrName>ppt_x</p:attrName>
                                        </p:attrNameLst>
                                      </p:cBhvr>
                                      <p:tavLst>
                                        <p:tav tm="0">
                                          <p:val>
                                            <p:strVal val="#ppt_x"/>
                                          </p:val>
                                        </p:tav>
                                        <p:tav tm="100000">
                                          <p:val>
                                            <p:strVal val="#ppt_x"/>
                                          </p:val>
                                        </p:tav>
                                      </p:tavLst>
                                    </p:anim>
                                    <p:anim calcmode="lin" valueType="num">
                                      <p:cBhvr>
                                        <p:cTn id="23" dur="20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1" grpId="1"/>
      <p:bldP build="whole" bldLvl="1" animBg="1" rev="0" advAuto="0" spid="53"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droppedImage.tiff"/>
          <p:cNvPicPr/>
          <p:nvPr/>
        </p:nvPicPr>
        <p:blipFill>
          <a:blip r:embed="rId3">
            <a:extLst/>
          </a:blip>
          <a:stretch>
            <a:fillRect/>
          </a:stretch>
        </p:blipFill>
        <p:spPr>
          <a:xfrm>
            <a:off x="6626275" y="4305300"/>
            <a:ext cx="1527125" cy="1866900"/>
          </a:xfrm>
          <a:prstGeom prst="rect">
            <a:avLst/>
          </a:prstGeom>
          <a:ln w="12700">
            <a:miter lim="400000"/>
          </a:ln>
        </p:spPr>
      </p:pic>
      <p:pic>
        <p:nvPicPr>
          <p:cNvPr id="58" name="droppedImage.png"/>
          <p:cNvPicPr/>
          <p:nvPr/>
        </p:nvPicPr>
        <p:blipFill>
          <a:blip r:embed="rId4">
            <a:extLst/>
          </a:blip>
          <a:stretch>
            <a:fillRect/>
          </a:stretch>
        </p:blipFill>
        <p:spPr>
          <a:xfrm>
            <a:off x="5306362" y="1612747"/>
            <a:ext cx="3022601" cy="2744522"/>
          </a:xfrm>
          <a:prstGeom prst="rect">
            <a:avLst/>
          </a:prstGeom>
          <a:ln w="12700">
            <a:miter lim="400000"/>
          </a:ln>
        </p:spPr>
      </p:pic>
      <p:sp>
        <p:nvSpPr>
          <p:cNvPr id="59" name="Shape 59"/>
          <p:cNvSpPr/>
          <p:nvPr>
            <p:ph type="title"/>
          </p:nvPr>
        </p:nvSpPr>
        <p:spPr>
          <a:prstGeom prst="rect">
            <a:avLst/>
          </a:prstGeom>
        </p:spPr>
        <p:txBody>
          <a:bodyPr/>
          <a:lstStyle/>
          <a:p>
            <a:pPr lvl="0">
              <a:defRPr b="0" sz="1800">
                <a:uFillTx/>
              </a:defRPr>
            </a:pPr>
            <a:r>
              <a:rPr b="1" sz="3200">
                <a:uFill>
                  <a:solidFill/>
                </a:uFill>
              </a:rPr>
              <a:t>Foundational Attributes</a:t>
            </a:r>
          </a:p>
        </p:txBody>
      </p:sp>
      <p:sp>
        <p:nvSpPr>
          <p:cNvPr id="60" name="Shape 60"/>
          <p:cNvSpPr/>
          <p:nvPr>
            <p:ph type="body" idx="1"/>
          </p:nvPr>
        </p:nvSpPr>
        <p:spPr>
          <a:xfrm>
            <a:off x="685800" y="1981200"/>
            <a:ext cx="5892800" cy="4216400"/>
          </a:xfrm>
          <a:prstGeom prst="rect">
            <a:avLst/>
          </a:prstGeom>
        </p:spPr>
        <p:txBody>
          <a:bodyPr/>
          <a:lstStyle/>
          <a:p>
            <a:pPr lvl="0" marL="685800" indent="-685800">
              <a:defRPr sz="1800">
                <a:uFillTx/>
              </a:defRPr>
            </a:pPr>
            <a:r>
              <a:rPr sz="4800">
                <a:uFill>
                  <a:solidFill/>
                </a:uFill>
              </a:rPr>
              <a:t>A Life lived in </a:t>
            </a:r>
            <a:r>
              <a:rPr b="1" sz="4800">
                <a:uFill>
                  <a:solidFill/>
                </a:uFill>
              </a:rPr>
              <a:t>hot</a:t>
            </a:r>
            <a:r>
              <a:rPr sz="4800">
                <a:uFill>
                  <a:solidFill/>
                </a:uFill>
              </a:rPr>
              <a:t> pursuit of God ...</a:t>
            </a:r>
            <a:endParaRPr sz="4800">
              <a:uFill>
                <a:solidFill/>
              </a:uFill>
            </a:endParaRPr>
          </a:p>
          <a:p>
            <a:pPr lvl="0">
              <a:defRPr sz="1800">
                <a:uFillTx/>
              </a:defRPr>
            </a:pPr>
            <a:endParaRPr sz="2400">
              <a:uFill>
                <a:solidFill/>
              </a:uFill>
            </a:endParaRPr>
          </a:p>
          <a:p>
            <a:pPr lvl="0">
              <a:defRPr sz="1800">
                <a:uFillTx/>
              </a:defRPr>
            </a:pPr>
            <a:endParaRPr sz="2400">
              <a:uFill>
                <a:solidFill/>
              </a:uFill>
            </a:endParaRPr>
          </a:p>
          <a:p>
            <a:pPr lvl="0" marL="685800" indent="-685800">
              <a:defRPr sz="1800">
                <a:uFillTx/>
              </a:defRPr>
            </a:pPr>
            <a:r>
              <a:rPr sz="4800">
                <a:uFill>
                  <a:solidFill/>
                </a:uFill>
              </a:rPr>
              <a:t>A life lived with </a:t>
            </a:r>
            <a:r>
              <a:rPr i="1" sz="4800" u="sng">
                <a:uFill>
                  <a:solidFill/>
                </a:uFill>
              </a:rPr>
              <a:t>little</a:t>
            </a:r>
            <a:r>
              <a:rPr sz="4800">
                <a:uFill>
                  <a:solidFill/>
                </a:uFill>
              </a:rPr>
              <a:t> pursuit of God ...</a:t>
            </a:r>
          </a:p>
        </p:txBody>
      </p:sp>
      <p:sp>
        <p:nvSpPr>
          <p:cNvPr id="61" name="Shape 6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58"/>
                                        </p:tgtEl>
                                        <p:attrNameLst>
                                          <p:attrName>style.visibility</p:attrName>
                                        </p:attrNameLst>
                                      </p:cBhvr>
                                      <p:to>
                                        <p:strVal val="visible"/>
                                      </p:to>
                                    </p:set>
                                    <p:anim calcmode="lin" valueType="num">
                                      <p:cBhvr>
                                        <p:cTn id="7" dur="80" fill="hold"/>
                                        <p:tgtEl>
                                          <p:spTgt spid="58"/>
                                        </p:tgtEl>
                                        <p:attrNameLst>
                                          <p:attrName>ppt_x</p:attrName>
                                        </p:attrNameLst>
                                      </p:cBhvr>
                                      <p:tavLst>
                                        <p:tav tm="0">
                                          <p:val>
                                            <p:strVal val="#ppt_x"/>
                                          </p:val>
                                        </p:tav>
                                        <p:tav tm="100000">
                                          <p:val>
                                            <p:strVal val="#ppt_x"/>
                                          </p:val>
                                        </p:tav>
                                      </p:tavLst>
                                    </p:anim>
                                    <p:anim calcmode="lin" valueType="num">
                                      <p:cBhvr>
                                        <p:cTn id="8" dur="8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 presetID="2" grpId="2" fill="hold">
                                  <p:stCondLst>
                                    <p:cond delay="0"/>
                                  </p:stCondLst>
                                  <p:iterate type="el" backwards="0">
                                    <p:tmAbs val="0"/>
                                  </p:iterate>
                                  <p:childTnLst>
                                    <p:set>
                                      <p:cBhvr>
                                        <p:cTn id="12" fill="hold"/>
                                        <p:tgtEl>
                                          <p:spTgt spid="57"/>
                                        </p:tgtEl>
                                        <p:attrNameLst>
                                          <p:attrName>style.visibility</p:attrName>
                                        </p:attrNameLst>
                                      </p:cBhvr>
                                      <p:to>
                                        <p:strVal val="visible"/>
                                      </p:to>
                                    </p:set>
                                    <p:anim calcmode="lin" valueType="num">
                                      <p:cBhvr>
                                        <p:cTn id="13" dur="2000" fill="hold"/>
                                        <p:tgtEl>
                                          <p:spTgt spid="57"/>
                                        </p:tgtEl>
                                        <p:attrNameLst>
                                          <p:attrName>ppt_x</p:attrName>
                                        </p:attrNameLst>
                                      </p:cBhvr>
                                      <p:tavLst>
                                        <p:tav tm="0">
                                          <p:val>
                                            <p:strVal val="#ppt_x"/>
                                          </p:val>
                                        </p:tav>
                                        <p:tav tm="100000">
                                          <p:val>
                                            <p:strVal val="#ppt_x"/>
                                          </p:val>
                                        </p:tav>
                                      </p:tavLst>
                                    </p:anim>
                                    <p:anim calcmode="lin" valueType="num">
                                      <p:cBhvr>
                                        <p:cTn id="14" dur="200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2"/>
      <p:bldP build="whole" bldLvl="1" animBg="1" rev="0" advAuto="0" spid="5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droppedImage-filtered.png"/>
          <p:cNvPicPr/>
          <p:nvPr/>
        </p:nvPicPr>
        <p:blipFill>
          <a:blip r:embed="rId3">
            <a:extLst/>
          </a:blip>
          <a:stretch>
            <a:fillRect/>
          </a:stretch>
        </p:blipFill>
        <p:spPr>
          <a:xfrm>
            <a:off x="-166369" y="-615950"/>
            <a:ext cx="9702377" cy="7099300"/>
          </a:xfrm>
          <a:prstGeom prst="rect">
            <a:avLst/>
          </a:prstGeom>
          <a:ln w="12700">
            <a:miter lim="400000"/>
          </a:ln>
        </p:spPr>
      </p:pic>
      <p:sp>
        <p:nvSpPr>
          <p:cNvPr id="66" name="Shape 66"/>
          <p:cNvSpPr/>
          <p:nvPr>
            <p:ph type="title"/>
          </p:nvPr>
        </p:nvSpPr>
        <p:spPr>
          <a:prstGeom prst="rect">
            <a:avLst/>
          </a:prstGeom>
        </p:spPr>
        <p:txBody>
          <a:bodyPr/>
          <a:lstStyle>
            <a:lvl1pPr>
              <a:defRPr>
                <a:solidFill>
                  <a:srgbClr val="FFFFFF"/>
                </a:solidFill>
                <a:effectLst>
                  <a:outerShdw sx="100000" sy="100000" kx="0" ky="0" algn="b" rotWithShape="0" blurRad="127000" dist="76200" dir="2700000">
                    <a:srgbClr val="000000">
                      <a:alpha val="75000"/>
                    </a:srgbClr>
                  </a:outerShdw>
                </a:effectLst>
                <a:uFill>
                  <a:solidFill>
                    <a:srgbClr val="FFFFFF"/>
                  </a:solidFill>
                </a:uFill>
              </a:defRPr>
            </a:lvl1pPr>
          </a:lstStyle>
          <a:p>
            <a:pPr lvl="0">
              <a:defRPr b="0" sz="1800">
                <a:solidFill>
                  <a:srgbClr val="000000"/>
                </a:solidFill>
                <a:effectLst/>
                <a:uFillTx/>
              </a:defRPr>
            </a:pPr>
            <a:r>
              <a:rPr b="1" sz="3200">
                <a:solidFill>
                  <a:srgbClr val="FFFFFF"/>
                </a:solidFill>
                <a:effectLst>
                  <a:outerShdw sx="100000" sy="100000" kx="0" ky="0" algn="b" rotWithShape="0" blurRad="127000" dist="76200" dir="2700000">
                    <a:srgbClr val="000000">
                      <a:alpha val="75000"/>
                    </a:srgbClr>
                  </a:outerShdw>
                </a:effectLst>
                <a:uFill>
                  <a:solidFill>
                    <a:srgbClr val="FFFFFF"/>
                  </a:solidFill>
                </a:uFill>
              </a:rPr>
              <a:t>Foundational Attributes</a:t>
            </a:r>
          </a:p>
        </p:txBody>
      </p:sp>
      <p:sp>
        <p:nvSpPr>
          <p:cNvPr id="67" name="Shape 67"/>
          <p:cNvSpPr/>
          <p:nvPr>
            <p:ph type="body" idx="1"/>
          </p:nvPr>
        </p:nvSpPr>
        <p:spPr>
          <a:xfrm>
            <a:off x="685800" y="1981200"/>
            <a:ext cx="7772400" cy="3632200"/>
          </a:xfrm>
          <a:prstGeom prst="rect">
            <a:avLst/>
          </a:prstGeom>
        </p:spPr>
        <p:txBody>
          <a:bodyPr/>
          <a:lstStyle/>
          <a:p>
            <a:pPr lvl="0">
              <a:defRPr sz="1800">
                <a:uFillTx/>
              </a:defRPr>
            </a:pPr>
            <a:r>
              <a:rPr sz="2400">
                <a:solidFill>
                  <a:srgbClr val="FFFFFF"/>
                </a:solidFill>
                <a:effectLst>
                  <a:outerShdw sx="100000" sy="100000" kx="0" ky="0" algn="b" rotWithShape="0" blurRad="127000" dist="76200" dir="2700000">
                    <a:srgbClr val="000000">
                      <a:alpha val="75000"/>
                    </a:srgbClr>
                  </a:outerShdw>
                </a:effectLst>
                <a:uFill>
                  <a:solidFill>
                    <a:srgbClr val="FFFFFF"/>
                  </a:solidFill>
                </a:uFill>
              </a:rPr>
              <a:t>Learners Attitude</a:t>
            </a:r>
            <a:endParaRPr sz="24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Proverbs 1:5</a:t>
            </a:r>
            <a:r>
              <a:rPr>
                <a:solidFill>
                  <a:srgbClr val="FFFFFF"/>
                </a:solidFill>
                <a:effectLst>
                  <a:outerShdw sx="100000" sy="100000" kx="0" ky="0" algn="b" rotWithShape="0" blurRad="127000" dist="76200" dir="2700000">
                    <a:srgbClr val="000000">
                      <a:alpha val="75000"/>
                    </a:srgbClr>
                  </a:outerShdw>
                </a:effectLst>
                <a:uFill>
                  <a:solidFill>
                    <a:srgbClr val="FFFFFF"/>
                  </a:solidFill>
                </a:uFill>
              </a:rPr>
              <a:t>, “Let the wise hear and increase in learning.”</a:t>
            </a:r>
            <a:endParaRPr>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Proverbs 1:7</a:t>
            </a:r>
            <a:r>
              <a:rPr>
                <a:solidFill>
                  <a:srgbClr val="FFFFFF"/>
                </a:solidFill>
                <a:effectLst>
                  <a:outerShdw sx="100000" sy="100000" kx="0" ky="0" algn="b" rotWithShape="0" blurRad="127000" dist="76200" dir="2700000">
                    <a:srgbClr val="000000">
                      <a:alpha val="75000"/>
                    </a:srgbClr>
                  </a:outerShdw>
                </a:effectLst>
                <a:uFill>
                  <a:solidFill>
                    <a:srgbClr val="FFFFFF"/>
                  </a:solidFill>
                </a:uFill>
              </a:rPr>
              <a:t>, “The fear of the Lord is the beginning of knowledge”</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Proverbs 2:3-5: </a:t>
            </a:r>
            <a:r>
              <a:rPr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“...if you CALL OUT for insight and CRY ALOUD for understanding, and if you look for it as for SILVER and search for it as for HIDDEN TREASURE then you will </a:t>
            </a:r>
            <a:r>
              <a:rPr sz="2000" u="sng">
                <a:solidFill>
                  <a:srgbClr val="FFFFFF"/>
                </a:solidFill>
                <a:effectLst>
                  <a:outerShdw sx="100000" sy="100000" kx="0" ky="0" algn="b" rotWithShape="0" blurRad="127000" dist="76200" dir="2700000">
                    <a:srgbClr val="000000">
                      <a:alpha val="75000"/>
                    </a:srgbClr>
                  </a:outerShdw>
                </a:effectLst>
                <a:uFill>
                  <a:solidFill>
                    <a:srgbClr val="FFFFFF"/>
                  </a:solidFill>
                </a:uFill>
              </a:rPr>
              <a:t>understand</a:t>
            </a:r>
            <a:r>
              <a:rPr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 the fear of the LORD and </a:t>
            </a:r>
            <a:r>
              <a:rPr sz="2000" u="sng">
                <a:solidFill>
                  <a:srgbClr val="FFFFFF"/>
                </a:solidFill>
                <a:effectLst>
                  <a:outerShdw sx="100000" sy="100000" kx="0" ky="0" algn="b" rotWithShape="0" blurRad="127000" dist="76200" dir="2700000">
                    <a:srgbClr val="000000">
                      <a:alpha val="75000"/>
                    </a:srgbClr>
                  </a:outerShdw>
                </a:effectLst>
                <a:uFill>
                  <a:solidFill>
                    <a:srgbClr val="FFFFFF"/>
                  </a:solidFill>
                </a:uFill>
              </a:rPr>
              <a:t>find</a:t>
            </a:r>
            <a:r>
              <a:rPr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 the knowledge of God.”</a:t>
            </a:r>
            <a:endParaRPr sz="2000">
              <a:solidFill>
                <a:srgbClr val="FFFFFF"/>
              </a:solidFill>
              <a:effectLst>
                <a:outerShdw sx="100000" sy="100000" kx="0" ky="0" algn="b" rotWithShape="0" blurRad="127000" dist="76200" dir="2700000">
                  <a:srgbClr val="000000">
                    <a:alpha val="75000"/>
                  </a:srgbClr>
                </a:outerShdw>
              </a:effectLst>
              <a:uFill>
                <a:solidFill>
                  <a:srgbClr val="FFFFFF"/>
                </a:solidFill>
              </a:uFill>
            </a:endParaRPr>
          </a:p>
          <a:p>
            <a:pPr lvl="1">
              <a:buClrTx/>
              <a:defRPr sz="1800">
                <a:uFillTx/>
              </a:defRPr>
            </a:pPr>
            <a:r>
              <a:rPr b="1"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Luke 2: 46</a:t>
            </a:r>
            <a:r>
              <a:rPr sz="2000">
                <a:solidFill>
                  <a:srgbClr val="FFFFFF"/>
                </a:solidFill>
                <a:effectLst>
                  <a:outerShdw sx="100000" sy="100000" kx="0" ky="0" algn="b" rotWithShape="0" blurRad="127000" dist="76200" dir="2700000">
                    <a:srgbClr val="000000">
                      <a:alpha val="75000"/>
                    </a:srgbClr>
                  </a:outerShdw>
                </a:effectLst>
                <a:uFill>
                  <a:solidFill>
                    <a:srgbClr val="FFFFFF"/>
                  </a:solidFill>
                </a:uFill>
              </a:rPr>
              <a:t> “After three days they found him in the temple, sitting among the teachers, listening to them and asking them questions.” -- JESUS WAS A LEARNER!</a:t>
            </a:r>
          </a:p>
        </p:txBody>
      </p:sp>
      <p:sp>
        <p:nvSpPr>
          <p:cNvPr id="68" name="Shape 6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69" name="Shape 69"/>
          <p:cNvSpPr/>
          <p:nvPr/>
        </p:nvSpPr>
        <p:spPr>
          <a:xfrm>
            <a:off x="711200" y="5638800"/>
            <a:ext cx="7670800" cy="800100"/>
          </a:xfrm>
          <a:prstGeom prst="rect">
            <a:avLst/>
          </a:prstGeom>
          <a:solidFill>
            <a:srgbClr val="EFEFEF"/>
          </a:solidFill>
          <a:ln w="12700">
            <a:solidFill/>
            <a:round/>
          </a:ln>
          <a:extLst>
            <a:ext uri="{C572A759-6A51-4108-AA02-DFA0A04FC94B}">
              <ma14:wrappingTextBoxFlag xmlns:ma14="http://schemas.microsoft.com/office/mac/drawingml/2011/main" val="1"/>
            </a:ext>
          </a:extLst>
        </p:spPr>
        <p:txBody>
          <a:bodyPr lIns="38100" tIns="38100" rIns="38100" bIns="38100"/>
          <a:lstStyle/>
          <a:p>
            <a:pPr lvl="2" marL="457200" indent="0">
              <a:spcBef>
                <a:spcPts val="400"/>
              </a:spcBef>
              <a:defRPr sz="1800">
                <a:uFillTx/>
              </a:defRPr>
            </a:pPr>
            <a:r>
              <a:rPr sz="2000">
                <a:uFill>
                  <a:solidFill/>
                </a:uFill>
              </a:rPr>
              <a:t>A leader must possess a desire to learn and to grow in every area of life. He must be open to learn from both God and man!</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6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7">
                                            <p:txEl>
                                              <p:pRg st="0" end="0"/>
                                            </p:txEl>
                                          </p:spTgt>
                                        </p:tgtEl>
                                        <p:attrNameLst>
                                          <p:attrName>style.visibility</p:attrName>
                                        </p:attrNameLst>
                                      </p:cBhvr>
                                      <p:to>
                                        <p:strVal val="visible"/>
                                      </p:to>
                                    </p:set>
                                  </p:childTnLst>
                                </p:cTn>
                              </p:par>
                              <p:par>
                                <p:cTn id="9" presetClass="entr" presetSubtype="0" presetID="1" grpId="1" fill="hold">
                                  <p:stCondLst>
                                    <p:cond delay="0"/>
                                  </p:stCondLst>
                                  <p:iterate type="el" backwards="0">
                                    <p:tmAbs val="0"/>
                                  </p:iterate>
                                  <p:childTnLst>
                                    <p:set>
                                      <p:cBhvr>
                                        <p:cTn id="10" fill="hold"/>
                                        <p:tgtEl>
                                          <p:spTgt spid="67">
                                            <p:txEl>
                                              <p:pRg st="1" end="1"/>
                                            </p:txEl>
                                          </p:spTgt>
                                        </p:tgtEl>
                                        <p:attrNameLst>
                                          <p:attrName>style.visibility</p:attrName>
                                        </p:attrNameLst>
                                      </p:cBhvr>
                                      <p:to>
                                        <p:strVal val="visible"/>
                                      </p:to>
                                    </p:set>
                                  </p:childTnLst>
                                </p:cTn>
                              </p:par>
                              <p:par>
                                <p:cTn id="11" presetClass="entr" presetSubtype="0" presetID="1" grpId="1" fill="hold">
                                  <p:stCondLst>
                                    <p:cond delay="0"/>
                                  </p:stCondLst>
                                  <p:iterate type="el" backwards="0">
                                    <p:tmAbs val="0"/>
                                  </p:iterate>
                                  <p:childTnLst>
                                    <p:set>
                                      <p:cBhvr>
                                        <p:cTn id="12" fill="hold"/>
                                        <p:tgtEl>
                                          <p:spTgt spid="67">
                                            <p:txEl>
                                              <p:pRg st="2" end="2"/>
                                            </p:txEl>
                                          </p:spTgt>
                                        </p:tgtEl>
                                        <p:attrNameLst>
                                          <p:attrName>style.visibility</p:attrName>
                                        </p:attrNameLst>
                                      </p:cBhvr>
                                      <p:to>
                                        <p:strVal val="visible"/>
                                      </p:to>
                                    </p:set>
                                  </p:childTnLst>
                                </p:cTn>
                              </p:par>
                              <p:par>
                                <p:cTn id="13" presetClass="entr" presetSubtype="0" presetID="1" grpId="1" fill="hold">
                                  <p:stCondLst>
                                    <p:cond delay="0"/>
                                  </p:stCondLst>
                                  <p:iterate type="el" backwards="0">
                                    <p:tmAbs val="0"/>
                                  </p:iterate>
                                  <p:childTnLst>
                                    <p:set>
                                      <p:cBhvr>
                                        <p:cTn id="14" fill="hold"/>
                                        <p:tgtEl>
                                          <p:spTgt spid="67">
                                            <p:txEl>
                                              <p:pRg st="3" end="3"/>
                                            </p:txEl>
                                          </p:spTgt>
                                        </p:tgtEl>
                                        <p:attrNameLst>
                                          <p:attrName>style.visibility</p:attrName>
                                        </p:attrNameLst>
                                      </p:cBhvr>
                                      <p:to>
                                        <p:strVal val="visible"/>
                                      </p:to>
                                    </p:set>
                                  </p:childTnLst>
                                </p:cTn>
                              </p:par>
                              <p:par>
                                <p:cTn id="15" presetClass="entr" presetSubtype="0" presetID="1" grpId="1" fill="hold">
                                  <p:stCondLst>
                                    <p:cond delay="0"/>
                                  </p:stCondLst>
                                  <p:iterate type="el" backwards="0">
                                    <p:tmAbs val="0"/>
                                  </p:iterate>
                                  <p:childTnLst>
                                    <p:set>
                                      <p:cBhvr>
                                        <p:cTn id="16" fill="hold"/>
                                        <p:tgtEl>
                                          <p:spTgt spid="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1" presetID="2" grpId="2" fill="hold">
                                  <p:stCondLst>
                                    <p:cond delay="0"/>
                                  </p:stCondLst>
                                  <p:iterate type="el" backwards="0">
                                    <p:tmAbs val="0"/>
                                  </p:iterate>
                                  <p:childTnLst>
                                    <p:set>
                                      <p:cBhvr>
                                        <p:cTn id="20" fill="hold"/>
                                        <p:tgtEl>
                                          <p:spTgt spid="69"/>
                                        </p:tgtEl>
                                        <p:attrNameLst>
                                          <p:attrName>style.visibility</p:attrName>
                                        </p:attrNameLst>
                                      </p:cBhvr>
                                      <p:to>
                                        <p:strVal val="visible"/>
                                      </p:to>
                                    </p:set>
                                    <p:anim calcmode="lin" valueType="num">
                                      <p:cBhvr>
                                        <p:cTn id="21" dur="2000" fill="hold"/>
                                        <p:tgtEl>
                                          <p:spTgt spid="69"/>
                                        </p:tgtEl>
                                        <p:attrNameLst>
                                          <p:attrName>ppt_x</p:attrName>
                                        </p:attrNameLst>
                                      </p:cBhvr>
                                      <p:tavLst>
                                        <p:tav tm="0">
                                          <p:val>
                                            <p:strVal val="#ppt_x"/>
                                          </p:val>
                                        </p:tav>
                                        <p:tav tm="100000">
                                          <p:val>
                                            <p:strVal val="#ppt_x"/>
                                          </p:val>
                                        </p:tav>
                                      </p:tavLst>
                                    </p:anim>
                                    <p:anim calcmode="lin" valueType="num">
                                      <p:cBhvr>
                                        <p:cTn id="22" dur="2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7" grpId="1"/>
      <p:bldP build="whole" bldLvl="1" animBg="1" rev="0" advAuto="0" spid="69"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a:defRPr b="0" sz="1800">
                <a:uFillTx/>
              </a:defRPr>
            </a:pPr>
            <a:r>
              <a:rPr b="1" sz="3200">
                <a:uFill>
                  <a:solidFill/>
                </a:uFill>
              </a:rPr>
              <a:t>How to Exhibit a</a:t>
            </a:r>
            <a:endParaRPr b="1" sz="3200">
              <a:uFill>
                <a:solidFill/>
              </a:uFill>
            </a:endParaRPr>
          </a:p>
          <a:p>
            <a:pPr lvl="0">
              <a:defRPr b="0" sz="1800">
                <a:uFillTx/>
              </a:defRPr>
            </a:pPr>
            <a:r>
              <a:rPr b="1" sz="3200">
                <a:uFill>
                  <a:solidFill/>
                </a:uFill>
              </a:rPr>
              <a:t>Learners Attitude</a:t>
            </a:r>
          </a:p>
        </p:txBody>
      </p:sp>
      <p:sp>
        <p:nvSpPr>
          <p:cNvPr id="74" name="Shape 74"/>
          <p:cNvSpPr/>
          <p:nvPr>
            <p:ph type="body" idx="1"/>
          </p:nvPr>
        </p:nvSpPr>
        <p:spPr>
          <a:prstGeom prst="rect">
            <a:avLst/>
          </a:prstGeom>
        </p:spPr>
        <p:txBody>
          <a:bodyPr/>
          <a:lstStyle/>
          <a:p>
            <a:pPr lvl="0">
              <a:defRPr sz="1800">
                <a:uFillTx/>
              </a:defRPr>
            </a:pPr>
            <a:r>
              <a:rPr sz="2400" u="sng">
                <a:uFill>
                  <a:solidFill/>
                </a:uFill>
              </a:rPr>
              <a:t>GROUP ACTIVITY:</a:t>
            </a:r>
            <a:endParaRPr sz="2400" u="sng">
              <a:uFill>
                <a:solidFill/>
              </a:uFill>
            </a:endParaRPr>
          </a:p>
          <a:p>
            <a:pPr lvl="0">
              <a:defRPr sz="1800">
                <a:uFillTx/>
              </a:defRPr>
            </a:pPr>
            <a:endParaRPr sz="2400">
              <a:uFill>
                <a:solidFill/>
              </a:uFill>
            </a:endParaRPr>
          </a:p>
          <a:p>
            <a:pPr lvl="0">
              <a:defRPr sz="1800">
                <a:uFillTx/>
              </a:defRPr>
            </a:pPr>
            <a:r>
              <a:rPr sz="2400">
                <a:uFill>
                  <a:solidFill/>
                </a:uFill>
              </a:rPr>
              <a:t>Break up in to 4 groups of 6 - 7 people</a:t>
            </a:r>
            <a:endParaRPr sz="2400">
              <a:uFill>
                <a:solidFill/>
              </a:uFill>
            </a:endParaRPr>
          </a:p>
          <a:p>
            <a:pPr lvl="0">
              <a:defRPr sz="1800">
                <a:uFillTx/>
              </a:defRPr>
            </a:pPr>
            <a:r>
              <a:rPr sz="2400">
                <a:uFill>
                  <a:solidFill/>
                </a:uFill>
              </a:rPr>
              <a:t>Decide on an example of “</a:t>
            </a:r>
            <a:r>
              <a:rPr i="1" sz="2400">
                <a:uFill>
                  <a:solidFill/>
                </a:uFill>
              </a:rPr>
              <a:t>How to exhibit a learners attitude</a:t>
            </a:r>
            <a:r>
              <a:rPr sz="2400">
                <a:uFill>
                  <a:solidFill/>
                </a:uFill>
              </a:rPr>
              <a:t>”.</a:t>
            </a:r>
            <a:endParaRPr sz="2400">
              <a:uFill>
                <a:solidFill/>
              </a:uFill>
            </a:endParaRPr>
          </a:p>
          <a:p>
            <a:pPr lvl="0">
              <a:defRPr sz="1800">
                <a:uFillTx/>
              </a:defRPr>
            </a:pPr>
            <a:r>
              <a:rPr sz="2400">
                <a:uFill>
                  <a:solidFill/>
                </a:uFill>
              </a:rPr>
              <a:t>Select a few members to tell a story of a situation that exhibits a learners attitude</a:t>
            </a:r>
            <a:endParaRPr sz="2400">
              <a:uFill>
                <a:solidFill/>
              </a:uFill>
            </a:endParaRPr>
          </a:p>
          <a:p>
            <a:pPr lvl="0">
              <a:defRPr sz="1800">
                <a:uFillTx/>
              </a:defRPr>
            </a:pPr>
            <a:r>
              <a:rPr sz="2400">
                <a:uFill>
                  <a:solidFill/>
                </a:uFill>
              </a:rPr>
              <a:t>You have 5 minutes</a:t>
            </a:r>
            <a:endParaRPr sz="2400">
              <a:uFill>
                <a:solidFill/>
              </a:uFill>
            </a:endParaRPr>
          </a:p>
          <a:p>
            <a:pPr lvl="0">
              <a:defRPr sz="1800">
                <a:uFillTx/>
              </a:defRPr>
            </a:pPr>
            <a:r>
              <a:rPr sz="2400">
                <a:uFill>
                  <a:solidFill/>
                </a:uFill>
              </a:rPr>
              <a:t>Present your story</a:t>
            </a:r>
          </a:p>
        </p:txBody>
      </p:sp>
      <p:sp>
        <p:nvSpPr>
          <p:cNvPr id="75" name="Shape 75"/>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pic>
        <p:nvPicPr>
          <p:cNvPr id="76" name="droppedImage.png"/>
          <p:cNvPicPr/>
          <p:nvPr/>
        </p:nvPicPr>
        <p:blipFill>
          <a:blip r:embed="rId2">
            <a:extLst/>
          </a:blip>
          <a:stretch>
            <a:fillRect/>
          </a:stretch>
        </p:blipFill>
        <p:spPr>
          <a:xfrm>
            <a:off x="5855810" y="4521200"/>
            <a:ext cx="2881790" cy="1917700"/>
          </a:xfrm>
          <a:prstGeom prst="rect">
            <a:avLst/>
          </a:prstGeom>
          <a:ln w="12700">
            <a:miter lim="400000"/>
          </a:ln>
        </p:spPr>
      </p:pic>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droppedImage.png"/>
          <p:cNvPicPr/>
          <p:nvPr/>
        </p:nvPicPr>
        <p:blipFill>
          <a:blip r:embed="rId3">
            <a:extLst/>
          </a:blip>
          <a:stretch>
            <a:fillRect/>
          </a:stretch>
        </p:blipFill>
        <p:spPr>
          <a:xfrm>
            <a:off x="4308122" y="4000500"/>
            <a:ext cx="4403781" cy="2552701"/>
          </a:xfrm>
          <a:prstGeom prst="rect">
            <a:avLst/>
          </a:prstGeom>
          <a:ln w="12700">
            <a:miter lim="400000"/>
          </a:ln>
        </p:spPr>
      </p:pic>
      <p:sp>
        <p:nvSpPr>
          <p:cNvPr id="79" name="Shape 79"/>
          <p:cNvSpPr/>
          <p:nvPr>
            <p:ph type="body" idx="1"/>
          </p:nvPr>
        </p:nvSpPr>
        <p:spPr>
          <a:prstGeom prst="rect">
            <a:avLst/>
          </a:prstGeom>
        </p:spPr>
        <p:txBody>
          <a:bodyPr/>
          <a:lstStyle/>
          <a:p>
            <a:pPr lvl="0">
              <a:defRPr sz="1800">
                <a:uFillTx/>
              </a:defRPr>
            </a:pPr>
            <a:r>
              <a:rPr sz="2400">
                <a:uFill>
                  <a:solidFill/>
                </a:uFill>
              </a:rPr>
              <a:t>100% Commitment</a:t>
            </a:r>
            <a:endParaRPr sz="2400">
              <a:uFill>
                <a:solidFill/>
              </a:uFill>
            </a:endParaRPr>
          </a:p>
          <a:p>
            <a:pPr lvl="1">
              <a:defRPr sz="1800">
                <a:uFillTx/>
              </a:defRPr>
            </a:pPr>
            <a:r>
              <a:rPr b="1" sz="2000">
                <a:uFill>
                  <a:solidFill/>
                </a:uFill>
              </a:rPr>
              <a:t>Jeremiah 29:13</a:t>
            </a:r>
            <a:r>
              <a:rPr>
                <a:uFill>
                  <a:solidFill/>
                </a:uFill>
              </a:rPr>
              <a:t>, “You will seek me and find me, when you seek me with </a:t>
            </a:r>
            <a:r>
              <a:rPr u="sng">
                <a:uFill>
                  <a:solidFill/>
                </a:uFill>
              </a:rPr>
              <a:t>all</a:t>
            </a:r>
            <a:r>
              <a:rPr>
                <a:uFill>
                  <a:solidFill/>
                </a:uFill>
              </a:rPr>
              <a:t> your heart.”</a:t>
            </a:r>
            <a:endParaRPr sz="2000">
              <a:uFill>
                <a:solidFill/>
              </a:uFill>
            </a:endParaRPr>
          </a:p>
          <a:p>
            <a:pPr lvl="1">
              <a:defRPr sz="1800">
                <a:uFillTx/>
              </a:defRPr>
            </a:pPr>
            <a:r>
              <a:rPr b="1" sz="2000">
                <a:uFill>
                  <a:solidFill/>
                </a:uFill>
              </a:rPr>
              <a:t>Matt. 22:36-38</a:t>
            </a:r>
            <a:r>
              <a:rPr>
                <a:uFill>
                  <a:solidFill/>
                </a:uFill>
              </a:rPr>
              <a:t>, “…love the Lord your God with </a:t>
            </a:r>
            <a:r>
              <a:rPr u="sng">
                <a:uFill>
                  <a:solidFill/>
                </a:uFill>
              </a:rPr>
              <a:t>all</a:t>
            </a:r>
            <a:r>
              <a:rPr>
                <a:uFill>
                  <a:solidFill/>
                </a:uFill>
              </a:rPr>
              <a:t> your heart.”</a:t>
            </a:r>
            <a:endParaRPr sz="2000">
              <a:uFill>
                <a:solidFill/>
              </a:uFill>
            </a:endParaRPr>
          </a:p>
          <a:p>
            <a:pPr lvl="1">
              <a:defRPr sz="1800">
                <a:uFillTx/>
              </a:defRPr>
            </a:pPr>
            <a:r>
              <a:rPr b="1" sz="2000">
                <a:uFill>
                  <a:solidFill/>
                </a:uFill>
              </a:rPr>
              <a:t>Luke 14:26-28</a:t>
            </a:r>
            <a:r>
              <a:rPr sz="2000">
                <a:uFill>
                  <a:solidFill/>
                </a:uFill>
              </a:rPr>
              <a:t>, “…count the cost…”</a:t>
            </a:r>
            <a:endParaRPr sz="2000">
              <a:uFill>
                <a:solidFill/>
              </a:uFill>
            </a:endParaRPr>
          </a:p>
          <a:p>
            <a:pPr lvl="1">
              <a:defRPr sz="1800">
                <a:uFillTx/>
              </a:defRPr>
            </a:pPr>
            <a:r>
              <a:rPr b="1" sz="2000">
                <a:uFill>
                  <a:solidFill/>
                </a:uFill>
              </a:rPr>
              <a:t>Luke 14:33</a:t>
            </a:r>
            <a:r>
              <a:rPr>
                <a:uFill>
                  <a:solidFill/>
                </a:uFill>
              </a:rPr>
              <a:t>,  “...any of you who does not give up everything he has cannot be my disciple.</a:t>
            </a:r>
          </a:p>
        </p:txBody>
      </p:sp>
      <p:sp>
        <p:nvSpPr>
          <p:cNvPr id="80" name="Shape 80"/>
          <p:cNvSpPr/>
          <p:nvPr>
            <p:ph type="title"/>
          </p:nvPr>
        </p:nvSpPr>
        <p:spPr>
          <a:prstGeom prst="rect">
            <a:avLst/>
          </a:prstGeom>
        </p:spPr>
        <p:txBody>
          <a:bodyPr/>
          <a:lstStyle/>
          <a:p>
            <a:pPr lvl="0">
              <a:defRPr b="0" sz="1800">
                <a:uFillTx/>
              </a:defRPr>
            </a:pPr>
            <a:r>
              <a:rPr b="1" sz="3200">
                <a:uFill>
                  <a:solidFill/>
                </a:uFill>
              </a:rPr>
              <a:t>Foundational Attributes</a:t>
            </a:r>
          </a:p>
        </p:txBody>
      </p:sp>
      <p:sp>
        <p:nvSpPr>
          <p:cNvPr id="81" name="Shape 8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86" name="Shape 86"/>
          <p:cNvSpPr/>
          <p:nvPr>
            <p:ph type="title"/>
          </p:nvPr>
        </p:nvSpPr>
        <p:spPr>
          <a:xfrm>
            <a:off x="228600" y="0"/>
            <a:ext cx="4737100" cy="1371600"/>
          </a:xfrm>
          <a:prstGeom prst="rect">
            <a:avLst/>
          </a:prstGeom>
        </p:spPr>
        <p:txBody>
          <a:bodyPr/>
          <a:lstStyle/>
          <a:p>
            <a:pPr lvl="0">
              <a:defRPr b="0" sz="1800">
                <a:uFillTx/>
              </a:defRPr>
            </a:pPr>
            <a:r>
              <a:rPr b="1" sz="3200">
                <a:uFill>
                  <a:solidFill/>
                </a:uFill>
              </a:rPr>
              <a:t>Foundational Attributes</a:t>
            </a:r>
          </a:p>
        </p:txBody>
      </p:sp>
      <p:sp>
        <p:nvSpPr>
          <p:cNvPr id="87" name="Shape 87"/>
          <p:cNvSpPr/>
          <p:nvPr/>
        </p:nvSpPr>
        <p:spPr>
          <a:xfrm>
            <a:off x="609600" y="2278082"/>
            <a:ext cx="8013700" cy="3822701"/>
          </a:xfrm>
          <a:prstGeom prst="rect">
            <a:avLst/>
          </a:prstGeom>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p>
            <a:pPr lvl="0">
              <a:defRPr sz="1800">
                <a:uFillTx/>
              </a:defRPr>
            </a:pPr>
            <a:r>
              <a:rPr>
                <a:uFill>
                  <a:solidFill/>
                </a:uFill>
              </a:rPr>
              <a:t>“</a:t>
            </a:r>
            <a:r>
              <a:rPr b="1">
                <a:uFill>
                  <a:solidFill/>
                </a:uFill>
              </a:rPr>
              <a:t>We</a:t>
            </a:r>
            <a:r>
              <a:rPr>
                <a:uFill>
                  <a:solidFill/>
                </a:uFill>
              </a:rPr>
              <a:t> Communists do not play with words. We are realists, and seeing that we are determined to achieve our object, we know how to obtain the means. Of our salaries and wages, we keep only what is strictly necessary; we give up the rest for propaganda purposes; to this propaganda, we also consecrate all our free time and part of our holidays.”</a:t>
            </a:r>
            <a:endParaRPr sz="2400">
              <a:uFill>
                <a:solidFill/>
              </a:uFill>
            </a:endParaRPr>
          </a:p>
          <a:p>
            <a:pPr lvl="0">
              <a:defRPr sz="1800">
                <a:uFillTx/>
              </a:defRPr>
            </a:pPr>
            <a:r>
              <a:rPr>
                <a:uFill>
                  <a:solidFill/>
                </a:uFill>
              </a:rPr>
              <a:t> </a:t>
            </a:r>
            <a:endParaRPr sz="2400">
              <a:uFill>
                <a:solidFill/>
              </a:uFill>
            </a:endParaRPr>
          </a:p>
          <a:p>
            <a:pPr lvl="0">
              <a:defRPr sz="1800">
                <a:uFillTx/>
              </a:defRPr>
            </a:pPr>
            <a:r>
              <a:rPr>
                <a:uFill>
                  <a:solidFill/>
                </a:uFill>
              </a:rPr>
              <a:t>“</a:t>
            </a:r>
            <a:r>
              <a:rPr b="1">
                <a:uFill>
                  <a:solidFill/>
                </a:uFill>
              </a:rPr>
              <a:t>You</a:t>
            </a:r>
            <a:r>
              <a:rPr>
                <a:uFill>
                  <a:solidFill/>
                </a:uFill>
              </a:rPr>
              <a:t>, however, give only a little time and hardly any money for the spreading of the Gospel of Christ. How can anyone believe in the supreme value of this Gospel if you do not practice it, </a:t>
            </a:r>
            <a:r>
              <a:rPr u="sng">
                <a:uFill>
                  <a:solidFill/>
                </a:uFill>
              </a:rPr>
              <a:t>if you do not practice it, and if you sacrifice neither time nor money for it</a:t>
            </a:r>
            <a:r>
              <a:rPr>
                <a:uFill>
                  <a:solidFill/>
                </a:uFill>
              </a:rPr>
              <a:t>?” </a:t>
            </a:r>
            <a:endParaRPr sz="2400">
              <a:uFill>
                <a:solidFill/>
              </a:uFill>
            </a:endParaRPr>
          </a:p>
          <a:p>
            <a:pPr lvl="0">
              <a:defRPr sz="1800">
                <a:uFillTx/>
              </a:defRPr>
            </a:pPr>
            <a:endParaRPr>
              <a:uFill>
                <a:solidFill/>
              </a:uFill>
            </a:endParaRPr>
          </a:p>
          <a:p>
            <a:pPr lvl="0">
              <a:defRPr sz="1800">
                <a:uFillTx/>
              </a:defRPr>
            </a:pPr>
            <a:r>
              <a:rPr>
                <a:uFill>
                  <a:solidFill/>
                </a:uFill>
              </a:rPr>
              <a:t>“</a:t>
            </a:r>
            <a:r>
              <a:rPr b="1">
                <a:uFill>
                  <a:solidFill/>
                </a:uFill>
              </a:rPr>
              <a:t>Believe me</a:t>
            </a:r>
            <a:r>
              <a:rPr>
                <a:uFill>
                  <a:solidFill/>
                </a:uFill>
              </a:rPr>
              <a:t>, it is we who will win, for we believe in our Communist message, and we are willing to sacrifice everything, even our life in order that the social justice shall triumph. </a:t>
            </a:r>
            <a:r>
              <a:rPr u="sng">
                <a:uFill>
                  <a:solidFill/>
                </a:uFill>
              </a:rPr>
              <a:t>But you people are afraid to soil your hands</a:t>
            </a:r>
            <a:r>
              <a:rPr>
                <a:uFill>
                  <a:solidFill/>
                </a:uFill>
              </a:rPr>
              <a:t>!” </a:t>
            </a:r>
          </a:p>
        </p:txBody>
      </p:sp>
      <p:sp>
        <p:nvSpPr>
          <p:cNvPr id="88" name="Shape 88"/>
          <p:cNvSpPr/>
          <p:nvPr/>
        </p:nvSpPr>
        <p:spPr>
          <a:xfrm>
            <a:off x="609600" y="1725571"/>
            <a:ext cx="8013700" cy="533401"/>
          </a:xfrm>
          <a:prstGeom prst="rect">
            <a:avLst/>
          </a:prstGeom>
          <a:ln>
            <a:solidFill>
              <a:srgbClr val="000000">
                <a:alpha val="99000"/>
              </a:srgbClr>
            </a:solidFill>
            <a:round/>
          </a:ln>
          <a:extLst>
            <a:ext uri="{C572A759-6A51-4108-AA02-DFA0A04FC94B}">
              <ma14:wrappingTextBoxFlag xmlns:ma14="http://schemas.microsoft.com/office/mac/drawingml/2011/main" val="1"/>
            </a:ext>
          </a:extLst>
        </p:spPr>
        <p:txBody>
          <a:bodyPr lIns="38100" tIns="38100" rIns="38100" bIns="38100">
            <a:spAutoFit/>
          </a:bodyPr>
          <a:lstStyle/>
          <a:p>
            <a:pPr lvl="0">
              <a:defRPr sz="1800">
                <a:uFillTx/>
              </a:defRPr>
            </a:pPr>
            <a:r>
              <a:rPr b="1" sz="1600">
                <a:uFill>
                  <a:solidFill/>
                </a:uFill>
              </a:rPr>
              <a:t>A Communist Looks at Christianity</a:t>
            </a:r>
            <a:endParaRPr sz="2400">
              <a:uFill>
                <a:solidFill/>
              </a:uFill>
            </a:endParaRPr>
          </a:p>
          <a:p>
            <a:pPr lvl="0">
              <a:defRPr sz="1800">
                <a:uFillTx/>
              </a:defRPr>
            </a:pPr>
            <a:r>
              <a:rPr sz="1400">
                <a:uFill>
                  <a:solidFill/>
                </a:uFill>
              </a:rPr>
              <a:t>From Paix Et Liberte – a French Communist Publication, 1950</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